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7" r:id="rId1"/>
  </p:sldMasterIdLst>
  <p:notesMasterIdLst>
    <p:notesMasterId r:id="rId16"/>
  </p:notesMasterIdLst>
  <p:sldIdLst>
    <p:sldId id="256" r:id="rId2"/>
    <p:sldId id="267" r:id="rId3"/>
    <p:sldId id="265" r:id="rId4"/>
    <p:sldId id="260" r:id="rId5"/>
    <p:sldId id="261" r:id="rId6"/>
    <p:sldId id="272" r:id="rId7"/>
    <p:sldId id="273" r:id="rId8"/>
    <p:sldId id="274" r:id="rId9"/>
    <p:sldId id="275" r:id="rId10"/>
    <p:sldId id="276" r:id="rId11"/>
    <p:sldId id="271" r:id="rId12"/>
    <p:sldId id="263" r:id="rId13"/>
    <p:sldId id="270"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江越伊織" initials="江越伊織" lastIdx="1" clrIdx="0">
    <p:extLst>
      <p:ext uri="{19B8F6BF-5375-455C-9EA6-DF929625EA0E}">
        <p15:presenceInfo xmlns:p15="http://schemas.microsoft.com/office/powerpoint/2012/main" userId="江越伊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78E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86"/>
    <p:restoredTop sz="64547" autoAdjust="0"/>
  </p:normalViewPr>
  <p:slideViewPr>
    <p:cSldViewPr snapToGrid="0" snapToObjects="1">
      <p:cViewPr varScale="1">
        <p:scale>
          <a:sx n="43" d="100"/>
          <a:sy n="43" d="100"/>
        </p:scale>
        <p:origin x="436" y="20"/>
      </p:cViewPr>
      <p:guideLst/>
    </p:cSldViewPr>
  </p:slideViewPr>
  <p:outlineViewPr>
    <p:cViewPr>
      <p:scale>
        <a:sx n="33" d="100"/>
        <a:sy n="33" d="100"/>
      </p:scale>
      <p:origin x="0" y="0"/>
    </p:cViewPr>
  </p:outlineViewPr>
  <p:notesTextViewPr>
    <p:cViewPr>
      <p:scale>
        <a:sx n="3" d="2"/>
        <a:sy n="3" d="2"/>
      </p:scale>
      <p:origin x="0" y="-61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akumi\Desktop\&#21330;&#30740;&#12450;&#12531;&#12465;&#12540;&#12488;&#32080;&#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ja-JP" sz="2400"/>
              <a:t>リアルの彼女、彼氏はいるか</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ja-JP"/>
        </a:p>
      </c:txPr>
    </c:title>
    <c:autoTitleDeleted val="0"/>
    <c:plotArea>
      <c:layout/>
      <c:pieChart>
        <c:varyColors val="1"/>
        <c:ser>
          <c:idx val="0"/>
          <c:order val="0"/>
          <c:spPr>
            <a:solidFill>
              <a:schemeClr val="accent5"/>
            </a:solidFill>
          </c:spPr>
          <c:dPt>
            <c:idx val="0"/>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7B-4B34-B2D4-066708A0D3DB}"/>
              </c:ext>
            </c:extLst>
          </c:dPt>
          <c:dPt>
            <c:idx val="1"/>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7B-4B34-B2D4-066708A0D3DB}"/>
              </c:ext>
            </c:extLst>
          </c:dPt>
          <c:dPt>
            <c:idx val="2"/>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7B-4B34-B2D4-066708A0D3D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ja-JP"/>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Sheet1!$B$3:$B$5</c:f>
              <c:strCache>
                <c:ptCount val="3"/>
                <c:pt idx="0">
                  <c:v>1.リアルの彼女、彼氏はいるか</c:v>
                </c:pt>
                <c:pt idx="1">
                  <c:v>いる</c:v>
                </c:pt>
                <c:pt idx="2">
                  <c:v>いない</c:v>
                </c:pt>
              </c:strCache>
            </c:strRef>
          </c:cat>
          <c:val>
            <c:numRef>
              <c:f>Sheet1!$C$3:$C$5</c:f>
              <c:numCache>
                <c:formatCode>General</c:formatCode>
                <c:ptCount val="3"/>
                <c:pt idx="1">
                  <c:v>4</c:v>
                </c:pt>
                <c:pt idx="2">
                  <c:v>29</c:v>
                </c:pt>
              </c:numCache>
            </c:numRef>
          </c:val>
          <c:extLst>
            <c:ext xmlns:c16="http://schemas.microsoft.com/office/drawing/2014/chart" uri="{C3380CC4-5D6E-409C-BE32-E72D297353CC}">
              <c16:uniqueId val="{00000006-D67B-4B34-B2D4-066708A0D3DB}"/>
            </c:ext>
          </c:extLst>
        </c:ser>
        <c:dLbls>
          <c:dLblPos val="ctr"/>
          <c:showLegendKey val="0"/>
          <c:showVal val="0"/>
          <c:showCatName val="1"/>
          <c:showSerName val="0"/>
          <c:showPercent val="1"/>
          <c:showBubbleSize val="0"/>
          <c:showLeaderLines val="1"/>
        </c:dLbls>
        <c:firstSliceAng val="0"/>
      </c:pieChart>
      <c:spPr>
        <a:noFill/>
        <a:ln>
          <a:noFill/>
        </a:ln>
        <a:effectLst/>
      </c:spPr>
    </c:plotArea>
    <c:legend>
      <c:legendPos val="r"/>
      <c:legendEntry>
        <c:idx val="0"/>
        <c:delete val="1"/>
      </c:legendEntry>
      <c:layout>
        <c:manualLayout>
          <c:xMode val="edge"/>
          <c:yMode val="edge"/>
          <c:x val="0.74725971996691076"/>
          <c:y val="0.38768846602508028"/>
          <c:w val="0.22939397653114377"/>
          <c:h val="0.323697142023913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2400" dirty="0">
                <a:solidFill>
                  <a:srgbClr val="FFFF00"/>
                </a:solidFill>
              </a:rPr>
              <a:t>なぜいないと考えるか</a:t>
            </a:r>
          </a:p>
        </c:rich>
      </c:tx>
      <c:layout>
        <c:manualLayout>
          <c:xMode val="edge"/>
          <c:yMode val="edge"/>
          <c:x val="0.3683948020919963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2971567933139444"/>
          <c:y val="0.15163976240856322"/>
          <c:w val="0.6648948327923534"/>
          <c:h val="0.77435211564139073"/>
        </c:manualLayout>
      </c:layout>
      <c:barChart>
        <c:barDir val="bar"/>
        <c:grouping val="clustered"/>
        <c:varyColors val="0"/>
        <c:ser>
          <c:idx val="0"/>
          <c:order val="0"/>
          <c:spPr>
            <a:solidFill>
              <a:srgbClr val="FF0000"/>
            </a:solidFill>
            <a:ln>
              <a:noFill/>
            </a:ln>
            <a:effectLst/>
          </c:spPr>
          <c:invertIfNegative val="0"/>
          <c:cat>
            <c:strRef>
              <c:f>Sheet1!$A$15:$A$25</c:f>
              <c:strCache>
                <c:ptCount val="11"/>
                <c:pt idx="0">
                  <c:v>いらない</c:v>
                </c:pt>
                <c:pt idx="1">
                  <c:v>時間に束縛される</c:v>
                </c:pt>
                <c:pt idx="2">
                  <c:v>次元が違うから</c:v>
                </c:pt>
                <c:pt idx="3">
                  <c:v>女不信</c:v>
                </c:pt>
                <c:pt idx="4">
                  <c:v>全て</c:v>
                </c:pt>
                <c:pt idx="5">
                  <c:v>お金を吸われる</c:v>
                </c:pt>
                <c:pt idx="6">
                  <c:v>自分に自信がない</c:v>
                </c:pt>
                <c:pt idx="7">
                  <c:v>時間がない</c:v>
                </c:pt>
                <c:pt idx="8">
                  <c:v>行動に移せない</c:v>
                </c:pt>
                <c:pt idx="9">
                  <c:v>自信がない</c:v>
                </c:pt>
                <c:pt idx="10">
                  <c:v>出会いがない</c:v>
                </c:pt>
              </c:strCache>
            </c:strRef>
          </c:cat>
          <c:val>
            <c:numRef>
              <c:f>Sheet1!$B$15:$B$25</c:f>
              <c:numCache>
                <c:formatCode>General</c:formatCode>
                <c:ptCount val="11"/>
                <c:pt idx="0">
                  <c:v>1</c:v>
                </c:pt>
                <c:pt idx="1">
                  <c:v>1</c:v>
                </c:pt>
                <c:pt idx="2">
                  <c:v>1</c:v>
                </c:pt>
                <c:pt idx="3">
                  <c:v>1</c:v>
                </c:pt>
                <c:pt idx="4">
                  <c:v>2</c:v>
                </c:pt>
                <c:pt idx="5">
                  <c:v>2</c:v>
                </c:pt>
                <c:pt idx="6">
                  <c:v>2</c:v>
                </c:pt>
                <c:pt idx="7">
                  <c:v>5</c:v>
                </c:pt>
                <c:pt idx="8">
                  <c:v>9</c:v>
                </c:pt>
                <c:pt idx="9">
                  <c:v>10</c:v>
                </c:pt>
                <c:pt idx="10">
                  <c:v>14</c:v>
                </c:pt>
              </c:numCache>
            </c:numRef>
          </c:val>
          <c:extLst>
            <c:ext xmlns:c16="http://schemas.microsoft.com/office/drawing/2014/chart" uri="{C3380CC4-5D6E-409C-BE32-E72D297353CC}">
              <c16:uniqueId val="{00000000-DA43-4B8F-B7A6-36575CBE7B1F}"/>
            </c:ext>
          </c:extLst>
        </c:ser>
        <c:dLbls>
          <c:showLegendKey val="0"/>
          <c:showVal val="0"/>
          <c:showCatName val="0"/>
          <c:showSerName val="0"/>
          <c:showPercent val="0"/>
          <c:showBubbleSize val="0"/>
        </c:dLbls>
        <c:gapWidth val="182"/>
        <c:axId val="142270592"/>
        <c:axId val="142235200"/>
      </c:barChart>
      <c:catAx>
        <c:axId val="142270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42235200"/>
        <c:crosses val="autoZero"/>
        <c:auto val="1"/>
        <c:lblAlgn val="ctr"/>
        <c:lblOffset val="100"/>
        <c:noMultiLvlLbl val="0"/>
      </c:catAx>
      <c:valAx>
        <c:axId val="142235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42270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70D5A-15B0-A344-9F45-9F26022F6A8E}" type="datetimeFigureOut">
              <a:rPr kumimoji="1" lang="ja-JP" altLang="en-US" smtClean="0"/>
              <a:t>2019/12/6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D0CE4-4F52-2243-9F55-9584783CB9D8}" type="slidenum">
              <a:rPr kumimoji="1" lang="ja-JP" altLang="en-US" smtClean="0"/>
              <a:t>‹#›</a:t>
            </a:fld>
            <a:endParaRPr kumimoji="1" lang="ja-JP" altLang="en-US"/>
          </a:p>
        </p:txBody>
      </p:sp>
    </p:spTree>
    <p:extLst>
      <p:ext uri="{BB962C8B-B14F-4D97-AF65-F5344CB8AC3E}">
        <p14:creationId xmlns:p14="http://schemas.microsoft.com/office/powerpoint/2010/main" val="24469253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これからチームサクラのプレゼンを始めます。よろしくお願いします。</a:t>
            </a:r>
            <a:endParaRPr kumimoji="1" lang="en-US" altLang="ja-JP" dirty="0"/>
          </a:p>
          <a:p>
            <a:r>
              <a:rPr kumimoji="1" lang="ja-JP" altLang="en-US" dirty="0"/>
              <a:t>私たちサクラが今回の卒業研究で企画したものがこちら　</a:t>
            </a:r>
            <a:r>
              <a:rPr kumimoji="1" lang="en-US" altLang="ja-JP" dirty="0"/>
              <a:t>Cat’s</a:t>
            </a:r>
            <a:r>
              <a:rPr kumimoji="1" lang="ja-JP" altLang="en-US" dirty="0"/>
              <a:t>　</a:t>
            </a:r>
            <a:endParaRPr kumimoji="1" lang="en-US" altLang="ja-JP" dirty="0"/>
          </a:p>
          <a:p>
            <a:r>
              <a:rPr kumimoji="1" lang="ja-JP" altLang="en-US" dirty="0"/>
              <a:t>皆さんが大好きなクラブの名前ではありません。</a:t>
            </a:r>
            <a:endParaRPr kumimoji="1" lang="en-US" altLang="ja-JP" dirty="0"/>
          </a:p>
          <a:p>
            <a:r>
              <a:rPr kumimoji="1" lang="ja-JP" altLang="en-US" dirty="0"/>
              <a:t>これはコミュニティ　麻生　タイムズの　略で　</a:t>
            </a:r>
            <a:endParaRPr kumimoji="1" lang="en-US" altLang="ja-JP" dirty="0"/>
          </a:p>
          <a:p>
            <a:r>
              <a:rPr kumimoji="1" lang="ja-JP" altLang="en-US" dirty="0"/>
              <a:t>麻生生同士の交流のきっかけを作り最高の時間を過ごしてもらう為の学内交流促進斡旋アプリ　</a:t>
            </a:r>
            <a:endParaRPr kumimoji="1" lang="en-US" altLang="ja-JP" dirty="0"/>
          </a:p>
          <a:p>
            <a:r>
              <a:rPr kumimoji="1" lang="ja-JP" altLang="en-US" dirty="0"/>
              <a:t>簡単に言うと　出会い系アプリです。（エンター</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a:t>
            </a:fld>
            <a:endParaRPr kumimoji="1" lang="ja-JP" altLang="en-US"/>
          </a:p>
        </p:txBody>
      </p:sp>
    </p:spTree>
    <p:extLst>
      <p:ext uri="{BB962C8B-B14F-4D97-AF65-F5344CB8AC3E}">
        <p14:creationId xmlns:p14="http://schemas.microsoft.com/office/powerpoint/2010/main" val="1155519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続きましてこちらがきっかけガチャの画面です。</a:t>
            </a:r>
            <a:endParaRPr kumimoji="1" lang="en-US" altLang="ja-JP" dirty="0"/>
          </a:p>
          <a:p>
            <a:r>
              <a:rPr kumimoji="1" lang="ja-JP" altLang="en-US" dirty="0"/>
              <a:t>（エンター）</a:t>
            </a:r>
            <a:endParaRPr kumimoji="1" lang="en-US" altLang="ja-JP" dirty="0"/>
          </a:p>
          <a:p>
            <a:r>
              <a:rPr kumimoji="1" lang="ja-JP" altLang="en-US" dirty="0"/>
              <a:t>ユーザーは、趣味を選択し（エンター）</a:t>
            </a:r>
            <a:endParaRPr kumimoji="1" lang="en-US" altLang="ja-JP" dirty="0"/>
          </a:p>
          <a:p>
            <a:r>
              <a:rPr kumimoji="1" lang="ja-JP" altLang="en-US" dirty="0"/>
              <a:t>ポイントを支払うことでガチャをすることができます。</a:t>
            </a:r>
            <a:endParaRPr kumimoji="1" lang="en-US" altLang="ja-JP" dirty="0"/>
          </a:p>
          <a:p>
            <a:endParaRPr kumimoji="1" lang="en-US" altLang="ja-JP" dirty="0"/>
          </a:p>
          <a:p>
            <a:r>
              <a:rPr kumimoji="1" lang="ja-JP" altLang="en-US" dirty="0"/>
              <a:t>ガチャを引きますと、（エンター）</a:t>
            </a:r>
            <a:endParaRPr kumimoji="1" lang="en-US" altLang="ja-JP" dirty="0"/>
          </a:p>
          <a:p>
            <a:r>
              <a:rPr kumimoji="1" lang="ja-JP" altLang="en-US" dirty="0"/>
              <a:t>プロフィールの趣味が一致する</a:t>
            </a:r>
            <a:endParaRPr kumimoji="1" lang="en-US" altLang="ja-JP" dirty="0"/>
          </a:p>
          <a:p>
            <a:r>
              <a:rPr kumimoji="1" lang="ja-JP" altLang="en-US" dirty="0"/>
              <a:t>異性のユーザーにランダムでリクエストを送信することができます。</a:t>
            </a:r>
            <a:endParaRPr kumimoji="1" lang="en-US" altLang="ja-JP" dirty="0"/>
          </a:p>
          <a:p>
            <a:endParaRPr kumimoji="1" lang="en-US" altLang="ja-JP" dirty="0"/>
          </a:p>
          <a:p>
            <a:r>
              <a:rPr kumimoji="1" lang="ja-JP" altLang="en-US" dirty="0"/>
              <a:t>リクエストを受け取るとこのようにホーム画面に表示されます。</a:t>
            </a:r>
            <a:endParaRPr kumimoji="1" lang="en-US" altLang="ja-JP" dirty="0"/>
          </a:p>
          <a:p>
            <a:r>
              <a:rPr kumimoji="1" lang="ja-JP" altLang="en-US" dirty="0"/>
              <a:t>（エンター）</a:t>
            </a:r>
            <a:endParaRPr kumimoji="1" lang="en-US" altLang="ja-JP" dirty="0"/>
          </a:p>
          <a:p>
            <a:r>
              <a:rPr kumimoji="1" lang="ja-JP" altLang="en-US" dirty="0"/>
              <a:t>このリクエストを認証するとトーク画面に相手が追加され</a:t>
            </a:r>
            <a:endParaRPr kumimoji="1" lang="en-US" altLang="ja-JP" dirty="0"/>
          </a:p>
          <a:p>
            <a:r>
              <a:rPr kumimoji="1" lang="ja-JP" altLang="en-US" dirty="0"/>
              <a:t>（エンター）</a:t>
            </a:r>
            <a:endParaRPr kumimoji="1" lang="en-US" altLang="ja-JP" dirty="0"/>
          </a:p>
          <a:p>
            <a:r>
              <a:rPr kumimoji="1" lang="ja-JP" altLang="en-US" dirty="0"/>
              <a:t>１対１でトークができるような仕組みになっております。</a:t>
            </a:r>
            <a:endParaRPr kumimoji="1" lang="en-US" altLang="ja-JP" dirty="0"/>
          </a:p>
          <a:p>
            <a:endParaRPr kumimoji="1" lang="en-US" altLang="ja-JP" dirty="0"/>
          </a:p>
          <a:p>
            <a:r>
              <a:rPr kumimoji="1" lang="ja-JP" altLang="en-US" dirty="0"/>
              <a:t>またガチャで条件が一致する相手がいない場合は</a:t>
            </a:r>
            <a:endParaRPr kumimoji="1" lang="en-US" altLang="ja-JP" dirty="0"/>
          </a:p>
          <a:p>
            <a:r>
              <a:rPr kumimoji="1" lang="ja-JP" altLang="en-US" dirty="0"/>
              <a:t>（エンター）</a:t>
            </a:r>
            <a:endParaRPr kumimoji="1" lang="en-US" altLang="ja-JP" dirty="0"/>
          </a:p>
          <a:p>
            <a:r>
              <a:rPr kumimoji="1" lang="ja-JP" altLang="en-US" dirty="0"/>
              <a:t>ランダムでポイントを還元するような機能も実装しております。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10</a:t>
            </a:fld>
            <a:endParaRPr kumimoji="1" lang="ja-JP" altLang="en-US"/>
          </a:p>
        </p:txBody>
      </p:sp>
    </p:spTree>
    <p:extLst>
      <p:ext uri="{BB962C8B-B14F-4D97-AF65-F5344CB8AC3E}">
        <p14:creationId xmlns:p14="http://schemas.microsoft.com/office/powerpoint/2010/main" val="1096742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11</a:t>
            </a:fld>
            <a:endParaRPr kumimoji="1" lang="ja-JP" altLang="en-US"/>
          </a:p>
        </p:txBody>
      </p:sp>
    </p:spTree>
    <p:extLst>
      <p:ext uri="{BB962C8B-B14F-4D97-AF65-F5344CB8AC3E}">
        <p14:creationId xmlns:p14="http://schemas.microsoft.com/office/powerpoint/2010/main" val="3639323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12</a:t>
            </a:fld>
            <a:endParaRPr kumimoji="1" lang="ja-JP" altLang="en-US"/>
          </a:p>
        </p:txBody>
      </p:sp>
    </p:spTree>
    <p:extLst>
      <p:ext uri="{BB962C8B-B14F-4D97-AF65-F5344CB8AC3E}">
        <p14:creationId xmlns:p14="http://schemas.microsoft.com/office/powerpoint/2010/main" val="563874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最後になりますが、我々チームサクラはこの出会い系アプリ</a:t>
            </a:r>
            <a:r>
              <a:rPr kumimoji="1" lang="en-US" altLang="ja-JP" dirty="0"/>
              <a:t>cat‘s</a:t>
            </a:r>
            <a:r>
              <a:rPr kumimoji="1" lang="ja-JP" altLang="en-US" dirty="0"/>
              <a:t>で</a:t>
            </a:r>
            <a:endParaRPr kumimoji="1" lang="en-US" altLang="ja-JP" dirty="0"/>
          </a:p>
          <a:p>
            <a:endParaRPr kumimoji="1" lang="en-US" altLang="ja-JP" dirty="0"/>
          </a:p>
          <a:p>
            <a:r>
              <a:rPr kumimoji="1" lang="ja-JP" altLang="en-US" dirty="0"/>
              <a:t>麻生の皆さんに春をお届けします。</a:t>
            </a:r>
            <a:endParaRPr kumimoji="1" lang="en-US" altLang="ja-JP" dirty="0"/>
          </a:p>
          <a:p>
            <a:r>
              <a:rPr kumimoji="1" lang="ja-JP" altLang="en-US" dirty="0"/>
              <a:t>我々と共に最高の学生生活を過ごしましょう！</a:t>
            </a:r>
            <a:endParaRPr kumimoji="1" lang="en-US" altLang="ja-JP" dirty="0"/>
          </a:p>
          <a:p>
            <a:endParaRPr kumimoji="1" lang="en-US" altLang="ja-JP" dirty="0"/>
          </a:p>
          <a:p>
            <a:r>
              <a:rPr kumimoji="1" lang="ja-JP" altLang="en-US" dirty="0"/>
              <a:t>以上で終わります、ありがとうございました。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14</a:t>
            </a:fld>
            <a:endParaRPr kumimoji="1" lang="ja-JP" altLang="en-US"/>
          </a:p>
        </p:txBody>
      </p:sp>
    </p:spTree>
    <p:extLst>
      <p:ext uri="{BB962C8B-B14F-4D97-AF65-F5344CB8AC3E}">
        <p14:creationId xmlns:p14="http://schemas.microsoft.com/office/powerpoint/2010/main" val="228061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ところで皆さん、もうすぐクリスマスですがパートナーはいらっしゃいますか？</a:t>
            </a:r>
            <a:endParaRPr kumimoji="1" lang="en-US" altLang="ja-JP" dirty="0"/>
          </a:p>
          <a:p>
            <a:r>
              <a:rPr kumimoji="1" lang="ja-JP" altLang="en-US" dirty="0"/>
              <a:t>（全体に問いかける）</a:t>
            </a:r>
            <a:endParaRPr kumimoji="1" lang="en-US" altLang="ja-JP" dirty="0"/>
          </a:p>
          <a:p>
            <a:endParaRPr kumimoji="1" lang="en-US" altLang="ja-JP" dirty="0"/>
          </a:p>
          <a:p>
            <a:r>
              <a:rPr kumimoji="1" lang="ja-JP" altLang="en-US" dirty="0"/>
              <a:t>もちろんいないですよね。</a:t>
            </a:r>
            <a:endParaRPr kumimoji="1" lang="en-US" altLang="ja-JP" dirty="0"/>
          </a:p>
          <a:p>
            <a:endParaRPr kumimoji="1" lang="en-US" altLang="ja-JP" dirty="0"/>
          </a:p>
          <a:p>
            <a:r>
              <a:rPr kumimoji="1" lang="ja-JP" altLang="en-US" dirty="0"/>
              <a:t>でも、安心してください（エンター）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2</a:t>
            </a:fld>
            <a:endParaRPr kumimoji="1" lang="ja-JP" altLang="en-US"/>
          </a:p>
        </p:txBody>
      </p:sp>
    </p:spTree>
    <p:extLst>
      <p:ext uri="{BB962C8B-B14F-4D97-AF65-F5344CB8AC3E}">
        <p14:creationId xmlns:p14="http://schemas.microsoft.com/office/powerpoint/2010/main" val="7883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このように皆さんと同じ悩みを持つ麻生の学生は８割もいます。</a:t>
            </a:r>
            <a:endParaRPr kumimoji="1" lang="en-US" altLang="ja-JP" dirty="0"/>
          </a:p>
          <a:p>
            <a:r>
              <a:rPr kumimoji="1" lang="ja-JP" altLang="en-US" dirty="0"/>
              <a:t>そしてパートナーのいない独り身の皆さん口をそろえてこういいます。</a:t>
            </a:r>
            <a:r>
              <a:rPr kumimoji="1" lang="en-US" altLang="ja-JP" dirty="0"/>
              <a:t>(</a:t>
            </a:r>
            <a:r>
              <a:rPr kumimoji="1" lang="ja-JP" altLang="en-US" dirty="0"/>
              <a:t>エンター）（エンター）</a:t>
            </a:r>
            <a:endParaRPr kumimoji="1" lang="en-US" altLang="ja-JP" dirty="0"/>
          </a:p>
          <a:p>
            <a:r>
              <a:rPr kumimoji="1" lang="ja-JP" altLang="en-US" dirty="0"/>
              <a:t>出会いがない。</a:t>
            </a:r>
            <a:endParaRPr kumimoji="1" lang="en-US" altLang="ja-JP" dirty="0"/>
          </a:p>
          <a:p>
            <a:endParaRPr kumimoji="1" lang="en-US" altLang="ja-JP" dirty="0"/>
          </a:p>
          <a:p>
            <a:r>
              <a:rPr kumimoji="1" lang="ja-JP" altLang="en-US" dirty="0"/>
              <a:t>麻生にはたくさんの学科、学年が集まっているのにも関わらず出会うきっかけが全然ないんですね。</a:t>
            </a:r>
            <a:endParaRPr kumimoji="1" lang="en-US" altLang="ja-JP" dirty="0"/>
          </a:p>
          <a:p>
            <a:r>
              <a:rPr kumimoji="1" lang="ja-JP" altLang="en-US" dirty="0"/>
              <a:t>そこで（エンター）</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3</a:t>
            </a:fld>
            <a:endParaRPr kumimoji="1" lang="ja-JP" altLang="en-US"/>
          </a:p>
        </p:txBody>
      </p:sp>
    </p:spTree>
    <p:extLst>
      <p:ext uri="{BB962C8B-B14F-4D97-AF65-F5344CB8AC3E}">
        <p14:creationId xmlns:p14="http://schemas.microsoft.com/office/powerpoint/2010/main" val="300152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私たちサクラが皆さんが学内で出会うきっかけを作ろうと思い考えたのがこの</a:t>
            </a:r>
            <a:r>
              <a:rPr kumimoji="1" lang="en-US" altLang="ja-JP" dirty="0"/>
              <a:t>cat’s</a:t>
            </a:r>
            <a:r>
              <a:rPr kumimoji="1" lang="ja-JP" altLang="en-US" dirty="0"/>
              <a:t>です。</a:t>
            </a:r>
            <a:endParaRPr kumimoji="1" lang="en-US" altLang="ja-JP" dirty="0"/>
          </a:p>
          <a:p>
            <a:r>
              <a:rPr kumimoji="1" lang="en-US" altLang="ja-JP" dirty="0"/>
              <a:t>(</a:t>
            </a:r>
            <a:r>
              <a:rPr kumimoji="1" lang="ja-JP" altLang="en-US" dirty="0"/>
              <a:t>エンター）</a:t>
            </a:r>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4</a:t>
            </a:fld>
            <a:endParaRPr kumimoji="1" lang="ja-JP" altLang="en-US"/>
          </a:p>
        </p:txBody>
      </p:sp>
    </p:spTree>
    <p:extLst>
      <p:ext uri="{BB962C8B-B14F-4D97-AF65-F5344CB8AC3E}">
        <p14:creationId xmlns:p14="http://schemas.microsoft.com/office/powerpoint/2010/main" val="40531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具体的にどのようなシステムかといいますと、</a:t>
            </a:r>
            <a:endParaRPr kumimoji="1" lang="en-US" altLang="ja-JP" dirty="0"/>
          </a:p>
          <a:p>
            <a:r>
              <a:rPr kumimoji="1" lang="ja-JP" altLang="en-US" dirty="0"/>
              <a:t>まずユーザーの皆さんには</a:t>
            </a:r>
            <a:r>
              <a:rPr kumimoji="1" lang="en-US" altLang="ja-JP" dirty="0"/>
              <a:t>QR</a:t>
            </a:r>
            <a:r>
              <a:rPr kumimoji="1" lang="ja-JP" altLang="en-US" dirty="0"/>
              <a:t>コードでこちらの</a:t>
            </a:r>
            <a:r>
              <a:rPr kumimoji="1" lang="en-US" altLang="ja-JP" dirty="0"/>
              <a:t>Web</a:t>
            </a:r>
            <a:r>
              <a:rPr kumimoji="1" lang="ja-JP" altLang="en-US" dirty="0"/>
              <a:t>に飛んでもらいます。</a:t>
            </a:r>
            <a:endParaRPr kumimoji="1" lang="en-US" altLang="ja-JP" dirty="0"/>
          </a:p>
          <a:p>
            <a:r>
              <a:rPr kumimoji="1" lang="ja-JP" altLang="en-US" dirty="0"/>
              <a:t>（エンター）</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5</a:t>
            </a:fld>
            <a:endParaRPr kumimoji="1" lang="ja-JP" altLang="en-US"/>
          </a:p>
        </p:txBody>
      </p:sp>
    </p:spTree>
    <p:extLst>
      <p:ext uri="{BB962C8B-B14F-4D97-AF65-F5344CB8AC3E}">
        <p14:creationId xmlns:p14="http://schemas.microsoft.com/office/powerpoint/2010/main" val="428378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新規登録をする際、</a:t>
            </a:r>
            <a:endParaRPr kumimoji="1" lang="en-US" altLang="ja-JP" dirty="0"/>
          </a:p>
          <a:p>
            <a:r>
              <a:rPr kumimoji="1" lang="ja-JP" altLang="en-US" dirty="0"/>
              <a:t>こちらのフォームに学籍番号を入力していただきます（エンター）</a:t>
            </a:r>
            <a:endParaRPr kumimoji="1" lang="en-US" altLang="ja-JP" dirty="0"/>
          </a:p>
          <a:p>
            <a:r>
              <a:rPr kumimoji="1" lang="ja-JP" altLang="en-US" dirty="0"/>
              <a:t>麻生の学生には学籍番号に対応する</a:t>
            </a:r>
            <a:r>
              <a:rPr kumimoji="1" lang="en-US" altLang="ja-JP" dirty="0"/>
              <a:t>Outlook</a:t>
            </a:r>
            <a:r>
              <a:rPr kumimoji="1" lang="ja-JP" altLang="en-US" dirty="0"/>
              <a:t>のメールアドレスが</a:t>
            </a:r>
            <a:endParaRPr kumimoji="1" lang="en-US" altLang="ja-JP" dirty="0"/>
          </a:p>
          <a:p>
            <a:r>
              <a:rPr kumimoji="1" lang="ja-JP" altLang="en-US" dirty="0"/>
              <a:t>一人一つずつ与えられているのでそのメールアドレス宛に認証コードを送り、</a:t>
            </a:r>
            <a:endParaRPr kumimoji="1" lang="en-US" altLang="ja-JP" dirty="0"/>
          </a:p>
          <a:p>
            <a:r>
              <a:rPr kumimoji="1" lang="ja-JP" altLang="en-US" dirty="0"/>
              <a:t>（エンター）</a:t>
            </a:r>
            <a:endParaRPr kumimoji="1" lang="en-US" altLang="ja-JP" dirty="0"/>
          </a:p>
          <a:p>
            <a:r>
              <a:rPr kumimoji="1" lang="ja-JP" altLang="en-US" dirty="0"/>
              <a:t>承認することで本人確認を行うようにしています。</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この機能により、（エンター）ユーザーを麻生生に限定、</a:t>
            </a:r>
            <a:endParaRPr kumimoji="1" lang="en-US" altLang="ja-JP" dirty="0"/>
          </a:p>
          <a:p>
            <a:r>
              <a:rPr kumimoji="1" lang="ja-JP" altLang="en-US" dirty="0"/>
              <a:t>また他人の学籍番号を使ったなりすましを防ぐことができます。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6</a:t>
            </a:fld>
            <a:endParaRPr kumimoji="1" lang="ja-JP" altLang="en-US"/>
          </a:p>
        </p:txBody>
      </p:sp>
    </p:spTree>
    <p:extLst>
      <p:ext uri="{BB962C8B-B14F-4D97-AF65-F5344CB8AC3E}">
        <p14:creationId xmlns:p14="http://schemas.microsoft.com/office/powerpoint/2010/main" val="291782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また、この</a:t>
            </a:r>
            <a:r>
              <a:rPr kumimoji="1" lang="en-US" altLang="ja-JP" dirty="0"/>
              <a:t>Cat’s</a:t>
            </a:r>
            <a:r>
              <a:rPr kumimoji="1" lang="ja-JP" altLang="en-US" dirty="0"/>
              <a:t>では位置情報を使っており（エンター）</a:t>
            </a:r>
            <a:endParaRPr kumimoji="1" lang="en-US" altLang="ja-JP" dirty="0"/>
          </a:p>
          <a:p>
            <a:r>
              <a:rPr kumimoji="1" lang="ja-JP" altLang="en-US" dirty="0"/>
              <a:t>麻生の（エンター）敷地内でしかログインできないような仕組みとなっております。</a:t>
            </a:r>
            <a:endParaRPr kumimoji="1" lang="en-US" altLang="ja-JP" dirty="0"/>
          </a:p>
          <a:p>
            <a:endParaRPr kumimoji="1" lang="en-US" altLang="ja-JP" dirty="0"/>
          </a:p>
          <a:p>
            <a:r>
              <a:rPr kumimoji="1" lang="ja-JP" altLang="en-US" dirty="0"/>
              <a:t>つまり、運命の相手と出会うにはまず学校にこなければなりません。</a:t>
            </a:r>
            <a:endParaRPr kumimoji="1" lang="en-US" altLang="ja-JP" dirty="0"/>
          </a:p>
          <a:p>
            <a:r>
              <a:rPr kumimoji="1" lang="ja-JP" altLang="en-US" dirty="0"/>
              <a:t>（エンター）</a:t>
            </a:r>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7</a:t>
            </a:fld>
            <a:endParaRPr kumimoji="1" lang="ja-JP" altLang="en-US"/>
          </a:p>
        </p:txBody>
      </p:sp>
    </p:spTree>
    <p:extLst>
      <p:ext uri="{BB962C8B-B14F-4D97-AF65-F5344CB8AC3E}">
        <p14:creationId xmlns:p14="http://schemas.microsoft.com/office/powerpoint/2010/main" val="697753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ログイン後の画面がこちらです。</a:t>
            </a:r>
            <a:endParaRPr kumimoji="1" lang="en-US" altLang="ja-JP" dirty="0"/>
          </a:p>
          <a:p>
            <a:r>
              <a:rPr kumimoji="1" lang="ja-JP" altLang="en-US" dirty="0"/>
              <a:t>この</a:t>
            </a:r>
            <a:r>
              <a:rPr kumimoji="1" lang="en-US" altLang="ja-JP" dirty="0"/>
              <a:t>cat’s</a:t>
            </a:r>
            <a:r>
              <a:rPr kumimoji="1" lang="ja-JP" altLang="en-US" dirty="0"/>
              <a:t>はポイント制になっておりまして、（エンター）</a:t>
            </a:r>
            <a:endParaRPr kumimoji="1" lang="en-US" altLang="ja-JP" dirty="0"/>
          </a:p>
          <a:p>
            <a:r>
              <a:rPr kumimoji="1" lang="ja-JP" altLang="en-US" dirty="0"/>
              <a:t>毎日ログインすることでログインボーナスとしてポイントを取得することができます。</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ポイントの使い道は後程説明いたします。</a:t>
            </a:r>
            <a:endParaRPr kumimoji="1" lang="en-US" altLang="ja-JP" dirty="0"/>
          </a:p>
          <a:p>
            <a:endParaRPr kumimoji="1" lang="en-US" altLang="ja-JP" dirty="0"/>
          </a:p>
          <a:p>
            <a:r>
              <a:rPr kumimoji="1" lang="ja-JP" altLang="en-US" dirty="0"/>
              <a:t>画面下のフッター</a:t>
            </a:r>
            <a:r>
              <a:rPr kumimoji="1" lang="ja-JP" altLang="en-US"/>
              <a:t>がアイコンご覧</a:t>
            </a:r>
            <a:r>
              <a:rPr kumimoji="1" lang="ja-JP" altLang="en-US" dirty="0"/>
              <a:t>ください。</a:t>
            </a:r>
            <a:endParaRPr kumimoji="1" lang="en-US" altLang="ja-JP" dirty="0"/>
          </a:p>
          <a:p>
            <a:r>
              <a:rPr kumimoji="1" lang="ja-JP" altLang="en-US" dirty="0"/>
              <a:t>こちらをタップすることで様々な機能が使えるようになっております。</a:t>
            </a:r>
            <a:endParaRPr kumimoji="1" lang="en-US" altLang="ja-JP" dirty="0"/>
          </a:p>
          <a:p>
            <a:endParaRPr kumimoji="1" lang="en-US" altLang="ja-JP" dirty="0"/>
          </a:p>
          <a:p>
            <a:r>
              <a:rPr kumimoji="1" lang="ja-JP" altLang="en-US" dirty="0"/>
              <a:t>右から、ホーム（エンター）、掲示板（エンター）</a:t>
            </a:r>
            <a:endParaRPr kumimoji="1" lang="en-US" altLang="ja-JP" dirty="0"/>
          </a:p>
          <a:p>
            <a:r>
              <a:rPr kumimoji="1" lang="ja-JP" altLang="en-US" dirty="0"/>
              <a:t>きっかけガチャ（エンター）、トーク（エンター）、</a:t>
            </a:r>
            <a:endParaRPr kumimoji="1" lang="en-US" altLang="ja-JP" dirty="0"/>
          </a:p>
          <a:p>
            <a:r>
              <a:rPr kumimoji="1" lang="ja-JP" altLang="en-US" dirty="0"/>
              <a:t>マイページ（エンター）といった五つの機能を実装しました。</a:t>
            </a:r>
            <a:endParaRPr kumimoji="1" lang="en-US" altLang="ja-JP" dirty="0"/>
          </a:p>
          <a:p>
            <a:r>
              <a:rPr kumimoji="1" lang="ja-JP" altLang="en-US" dirty="0"/>
              <a:t>（エンター）</a:t>
            </a:r>
            <a:endParaRPr kumimoji="1" lang="en-US" altLang="ja-JP" dirty="0"/>
          </a:p>
          <a:p>
            <a:endParaRPr kumimoji="1" lang="en-US" altLang="ja-JP" dirty="0"/>
          </a:p>
          <a:p>
            <a:r>
              <a:rPr kumimoji="1" lang="ja-JP" altLang="en-US" dirty="0"/>
              <a:t>その中でもメイン機能となる（エンター）掲示板ときっかけガチャについて</a:t>
            </a:r>
            <a:endParaRPr kumimoji="1" lang="en-US" altLang="ja-JP" dirty="0"/>
          </a:p>
          <a:p>
            <a:r>
              <a:rPr kumimoji="1" lang="ja-JP" altLang="en-US" dirty="0"/>
              <a:t>説明しようと思います。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8</a:t>
            </a:fld>
            <a:endParaRPr kumimoji="1" lang="ja-JP" altLang="en-US"/>
          </a:p>
        </p:txBody>
      </p:sp>
    </p:spTree>
    <p:extLst>
      <p:ext uri="{BB962C8B-B14F-4D97-AF65-F5344CB8AC3E}">
        <p14:creationId xmlns:p14="http://schemas.microsoft.com/office/powerpoint/2010/main" val="331508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こちらが掲示板の画面です。</a:t>
            </a:r>
            <a:endParaRPr kumimoji="1" lang="en-US" altLang="ja-JP" dirty="0"/>
          </a:p>
          <a:p>
            <a:r>
              <a:rPr kumimoji="1" lang="ja-JP" altLang="en-US" dirty="0"/>
              <a:t>右下の（エンター）メモ帳のようなアイコンをタップすると、（エンター）</a:t>
            </a:r>
            <a:endParaRPr kumimoji="1" lang="en-US" altLang="ja-JP" dirty="0"/>
          </a:p>
          <a:p>
            <a:r>
              <a:rPr kumimoji="1" lang="ja-JP" altLang="en-US" dirty="0"/>
              <a:t>こちらの掲示板投稿画面へ遷移します。</a:t>
            </a:r>
            <a:endParaRPr kumimoji="1" lang="en-US" altLang="ja-JP" dirty="0"/>
          </a:p>
          <a:p>
            <a:endParaRPr kumimoji="1" lang="en-US" altLang="ja-JP" dirty="0"/>
          </a:p>
          <a:p>
            <a:r>
              <a:rPr kumimoji="1" lang="ja-JP" altLang="en-US" dirty="0"/>
              <a:t>カテゴリーと（エンター）タイトルを（エンター）を入力し（エンター）</a:t>
            </a:r>
            <a:endParaRPr kumimoji="1" lang="en-US" altLang="ja-JP" dirty="0"/>
          </a:p>
          <a:p>
            <a:r>
              <a:rPr kumimoji="1" lang="ja-JP" altLang="en-US" dirty="0"/>
              <a:t>投稿ボタンを押すと（エンター）（エンター）</a:t>
            </a:r>
            <a:endParaRPr kumimoji="1" lang="en-US" altLang="ja-JP" dirty="0"/>
          </a:p>
          <a:p>
            <a:r>
              <a:rPr kumimoji="1" lang="ja-JP" altLang="en-US" dirty="0"/>
              <a:t>このように掲示板を立てることができます。（エンター）</a:t>
            </a:r>
            <a:endParaRPr kumimoji="1" lang="en-US" altLang="ja-JP" dirty="0"/>
          </a:p>
          <a:p>
            <a:r>
              <a:rPr kumimoji="1" lang="ja-JP" altLang="en-US" dirty="0"/>
              <a:t>この掲示板投稿には５０ポイントを（エンター）</a:t>
            </a:r>
            <a:endParaRPr kumimoji="1" lang="en-US" altLang="ja-JP" dirty="0"/>
          </a:p>
          <a:p>
            <a:r>
              <a:rPr kumimoji="1" lang="ja-JP" altLang="en-US" dirty="0"/>
              <a:t>消費するような設定になっています。（エンター）</a:t>
            </a:r>
            <a:endParaRPr kumimoji="1" lang="en-US" altLang="ja-JP" dirty="0"/>
          </a:p>
          <a:p>
            <a:endParaRPr kumimoji="1" lang="en-US" altLang="ja-JP" dirty="0"/>
          </a:p>
          <a:p>
            <a:r>
              <a:rPr kumimoji="1" lang="ja-JP" altLang="en-US" dirty="0"/>
              <a:t>また（エンター）カテゴリーと性別で検索をかけることができ</a:t>
            </a:r>
            <a:endParaRPr kumimoji="1" lang="en-US" altLang="ja-JP" dirty="0"/>
          </a:p>
          <a:p>
            <a:r>
              <a:rPr kumimoji="1" lang="ja-JP" altLang="en-US" dirty="0"/>
              <a:t>気分に合わせて相手を選ぶことができる</a:t>
            </a:r>
            <a:endParaRPr kumimoji="1" lang="en-US" altLang="ja-JP" dirty="0"/>
          </a:p>
          <a:p>
            <a:r>
              <a:rPr kumimoji="1" lang="ja-JP" altLang="en-US" dirty="0"/>
              <a:t>絞り込み機能も実装しております（エンター）</a:t>
            </a:r>
            <a:endParaRPr kumimoji="1" lang="en-US" altLang="ja-JP" dirty="0"/>
          </a:p>
          <a:p>
            <a:r>
              <a:rPr kumimoji="1" lang="ja-JP" altLang="en-US" dirty="0"/>
              <a:t>さらに、この掲示板一つ一つがスレッドになっており（エンター）</a:t>
            </a:r>
            <a:endParaRPr kumimoji="1" lang="en-US" altLang="ja-JP" dirty="0"/>
          </a:p>
          <a:p>
            <a:r>
              <a:rPr kumimoji="1" lang="ja-JP" altLang="en-US" dirty="0"/>
              <a:t>その中でさらにチャットのような感じで</a:t>
            </a:r>
            <a:endParaRPr kumimoji="1" lang="en-US" altLang="ja-JP" dirty="0"/>
          </a:p>
          <a:p>
            <a:r>
              <a:rPr kumimoji="1" lang="ja-JP" altLang="en-US" dirty="0"/>
              <a:t>やり取りができるような仕組みになっております。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3BD0CE4-4F52-2243-9F55-9584783CB9D8}" type="slidenum">
              <a:rPr kumimoji="1" lang="ja-JP" altLang="en-US" smtClean="0"/>
              <a:t>9</a:t>
            </a:fld>
            <a:endParaRPr kumimoji="1" lang="ja-JP" altLang="en-US"/>
          </a:p>
        </p:txBody>
      </p:sp>
    </p:spTree>
    <p:extLst>
      <p:ext uri="{BB962C8B-B14F-4D97-AF65-F5344CB8AC3E}">
        <p14:creationId xmlns:p14="http://schemas.microsoft.com/office/powerpoint/2010/main" val="116171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356234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0789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2801657"/>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524561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783655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303159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755999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304176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41631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20662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6857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978157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435902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78459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3953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663474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65468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12/6/2019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3203132"/>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ransition spd="slow">
    <p:push dir="u"/>
  </p:transition>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2.wdp"/><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a:stretch>
        </a:blip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86161DA-7001-4946-93DB-28707F52CF92}"/>
              </a:ext>
            </a:extLst>
          </p:cNvPr>
          <p:cNvSpPr/>
          <p:nvPr/>
        </p:nvSpPr>
        <p:spPr>
          <a:xfrm>
            <a:off x="4975638" y="2710779"/>
            <a:ext cx="7090347" cy="321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字幕 2">
            <a:extLst>
              <a:ext uri="{FF2B5EF4-FFF2-40B4-BE49-F238E27FC236}">
                <a16:creationId xmlns:a16="http://schemas.microsoft.com/office/drawing/2014/main" id="{E262717F-906E-E647-AF72-245779539C17}"/>
              </a:ext>
            </a:extLst>
          </p:cNvPr>
          <p:cNvSpPr>
            <a:spLocks noGrp="1"/>
          </p:cNvSpPr>
          <p:nvPr>
            <p:ph type="subTitle" idx="4294967295"/>
          </p:nvPr>
        </p:nvSpPr>
        <p:spPr>
          <a:xfrm>
            <a:off x="9873183" y="5448300"/>
            <a:ext cx="2058987" cy="638175"/>
          </a:xfrm>
        </p:spPr>
        <p:txBody>
          <a:bodyPr>
            <a:normAutofit/>
          </a:bodyPr>
          <a:lstStyle/>
          <a:p>
            <a:pPr marL="0" indent="0">
              <a:buNone/>
            </a:pPr>
            <a:r>
              <a:rPr kumimoji="1" lang="en-US" altLang="ja-JP" sz="3200" dirty="0">
                <a:solidFill>
                  <a:srgbClr val="FF78EB"/>
                </a:solidFill>
              </a:rPr>
              <a:t>SAKURA</a:t>
            </a:r>
            <a:endParaRPr kumimoji="1" lang="ja-JP" altLang="en-US" sz="3200" dirty="0">
              <a:solidFill>
                <a:srgbClr val="FF78EB"/>
              </a:solidFill>
            </a:endParaRPr>
          </a:p>
        </p:txBody>
      </p:sp>
      <p:sp>
        <p:nvSpPr>
          <p:cNvPr id="5" name="テキスト ボックス 4">
            <a:extLst>
              <a:ext uri="{FF2B5EF4-FFF2-40B4-BE49-F238E27FC236}">
                <a16:creationId xmlns:a16="http://schemas.microsoft.com/office/drawing/2014/main" id="{10ADBFDA-4084-DF4F-AF5E-D3F666C54812}"/>
              </a:ext>
            </a:extLst>
          </p:cNvPr>
          <p:cNvSpPr txBox="1"/>
          <p:nvPr/>
        </p:nvSpPr>
        <p:spPr>
          <a:xfrm>
            <a:off x="3510714" y="4451327"/>
            <a:ext cx="8421456" cy="707886"/>
          </a:xfrm>
          <a:prstGeom prst="rect">
            <a:avLst/>
          </a:prstGeom>
          <a:noFill/>
        </p:spPr>
        <p:txBody>
          <a:bodyPr wrap="square" rtlCol="0">
            <a:spAutoFit/>
          </a:bodyPr>
          <a:lstStyle/>
          <a:p>
            <a:r>
              <a:rPr kumimoji="1" lang="en-US" altLang="ja-JP" dirty="0"/>
              <a:t>         </a:t>
            </a:r>
            <a:r>
              <a:rPr kumimoji="1" lang="en-US" altLang="ja-JP" sz="4000" dirty="0">
                <a:latin typeface="Arial Black" panose="020B0A04020102020204" pitchFamily="34" charset="0"/>
                <a:cs typeface="Apple Chancery" panose="03020702040506060504" pitchFamily="66" charset="-79"/>
              </a:rPr>
              <a:t>~</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Community </a:t>
            </a:r>
            <a:r>
              <a:rPr kumimoji="1" lang="en-US" altLang="ja-JP" sz="4000" dirty="0" err="1">
                <a:latin typeface="Arial Black" panose="020B0A04020102020204" pitchFamily="34" charset="0"/>
                <a:cs typeface="Apple Chancery" panose="03020702040506060504" pitchFamily="66" charset="-79"/>
              </a:rPr>
              <a:t>Aso</a:t>
            </a:r>
            <a:r>
              <a:rPr kumimoji="1" lang="en-US" altLang="ja-JP" sz="4000" dirty="0">
                <a:latin typeface="Arial Black" panose="020B0A04020102020204" pitchFamily="34" charset="0"/>
                <a:cs typeface="Apple Chancery" panose="03020702040506060504" pitchFamily="66" charset="-79"/>
              </a:rPr>
              <a:t> Times</a:t>
            </a:r>
            <a:r>
              <a:rPr kumimoji="1" lang="ja-JP" altLang="en-US" sz="4000" dirty="0">
                <a:latin typeface="Arial Black" panose="020B0A04020102020204" pitchFamily="34" charset="0"/>
                <a:cs typeface="Apple Chancery" panose="03020702040506060504" pitchFamily="66" charset="-79"/>
              </a:rPr>
              <a:t>　</a:t>
            </a:r>
            <a:r>
              <a:rPr kumimoji="1" lang="en-US" altLang="ja-JP" sz="4000" dirty="0">
                <a:latin typeface="Arial Black" panose="020B0A04020102020204" pitchFamily="34" charset="0"/>
                <a:cs typeface="Apple Chancery" panose="03020702040506060504" pitchFamily="66" charset="-79"/>
              </a:rPr>
              <a:t>~</a:t>
            </a:r>
            <a:endParaRPr kumimoji="1" lang="ja-JP" altLang="en-US" sz="4000" dirty="0">
              <a:latin typeface="Arial Black" panose="020B0A04020102020204" pitchFamily="34" charset="0"/>
              <a:cs typeface="Apple Chancery" panose="03020702040506060504" pitchFamily="66" charset="-79"/>
            </a:endParaRPr>
          </a:p>
        </p:txBody>
      </p:sp>
    </p:spTree>
    <p:extLst>
      <p:ext uri="{BB962C8B-B14F-4D97-AF65-F5344CB8AC3E}">
        <p14:creationId xmlns:p14="http://schemas.microsoft.com/office/powerpoint/2010/main" val="96676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DA18FC9-76F2-4D79-8BC2-9B67AC7BB76F}"/>
              </a:ext>
            </a:extLst>
          </p:cNvPr>
          <p:cNvPicPr>
            <a:picLocks noChangeAspect="1"/>
          </p:cNvPicPr>
          <p:nvPr/>
        </p:nvPicPr>
        <p:blipFill rotWithShape="1">
          <a:blip r:embed="rId3"/>
          <a:srcRect l="27664" t="20328" r="52787" b="13442"/>
          <a:stretch/>
        </p:blipFill>
        <p:spPr>
          <a:xfrm>
            <a:off x="404734" y="1326203"/>
            <a:ext cx="4112303" cy="5174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3921483E-146B-4630-8F8B-E76611497450}"/>
              </a:ext>
            </a:extLst>
          </p:cNvPr>
          <p:cNvSpPr/>
          <p:nvPr/>
        </p:nvSpPr>
        <p:spPr>
          <a:xfrm>
            <a:off x="3342107" y="315434"/>
            <a:ext cx="4567277"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きっかけガチャ</a:t>
            </a:r>
            <a:endPar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7" name="図 6">
            <a:extLst>
              <a:ext uri="{FF2B5EF4-FFF2-40B4-BE49-F238E27FC236}">
                <a16:creationId xmlns:a16="http://schemas.microsoft.com/office/drawing/2014/main" id="{B901EAE3-D1D7-47C0-BEFF-5D2AD75E72D5}"/>
              </a:ext>
            </a:extLst>
          </p:cNvPr>
          <p:cNvPicPr>
            <a:picLocks noChangeAspect="1"/>
          </p:cNvPicPr>
          <p:nvPr/>
        </p:nvPicPr>
        <p:blipFill rotWithShape="1">
          <a:blip r:embed="rId4"/>
          <a:srcRect t="15956" r="62539" b="14755"/>
          <a:stretch/>
        </p:blipFill>
        <p:spPr>
          <a:xfrm>
            <a:off x="767081" y="1950720"/>
            <a:ext cx="3378200" cy="3805187"/>
          </a:xfrm>
          <a:prstGeom prst="rect">
            <a:avLst/>
          </a:prstGeom>
        </p:spPr>
      </p:pic>
      <p:pic>
        <p:nvPicPr>
          <p:cNvPr id="8" name="図 7">
            <a:extLst>
              <a:ext uri="{FF2B5EF4-FFF2-40B4-BE49-F238E27FC236}">
                <a16:creationId xmlns:a16="http://schemas.microsoft.com/office/drawing/2014/main" id="{3A01214E-8E37-4642-84DC-BEFA3ADEDDFD}"/>
              </a:ext>
            </a:extLst>
          </p:cNvPr>
          <p:cNvPicPr>
            <a:picLocks noChangeAspect="1"/>
          </p:cNvPicPr>
          <p:nvPr/>
        </p:nvPicPr>
        <p:blipFill rotWithShape="1">
          <a:blip r:embed="rId3"/>
          <a:srcRect l="27664" t="20328" r="52787" b="13442"/>
          <a:stretch/>
        </p:blipFill>
        <p:spPr>
          <a:xfrm>
            <a:off x="7674965" y="1265864"/>
            <a:ext cx="4112303" cy="5174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四角形: 角を丸くする 8">
            <a:extLst>
              <a:ext uri="{FF2B5EF4-FFF2-40B4-BE49-F238E27FC236}">
                <a16:creationId xmlns:a16="http://schemas.microsoft.com/office/drawing/2014/main" id="{D56C901E-0A6E-4C23-B66E-08DC0D49372B}"/>
              </a:ext>
            </a:extLst>
          </p:cNvPr>
          <p:cNvSpPr/>
          <p:nvPr/>
        </p:nvSpPr>
        <p:spPr>
          <a:xfrm>
            <a:off x="712471" y="5041900"/>
            <a:ext cx="3487419" cy="355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4">
            <a:extLst>
              <a:ext uri="{FF2B5EF4-FFF2-40B4-BE49-F238E27FC236}">
                <a16:creationId xmlns:a16="http://schemas.microsoft.com/office/drawing/2014/main" id="{651FEF40-C21D-4726-8E68-CD1C0EE763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2457659" y="4180228"/>
            <a:ext cx="1005070" cy="1005070"/>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右 10">
            <a:extLst>
              <a:ext uri="{FF2B5EF4-FFF2-40B4-BE49-F238E27FC236}">
                <a16:creationId xmlns:a16="http://schemas.microsoft.com/office/drawing/2014/main" id="{B6F68320-563F-4FB5-9D16-4A852FCAA74D}"/>
              </a:ext>
            </a:extLst>
          </p:cNvPr>
          <p:cNvSpPr/>
          <p:nvPr/>
        </p:nvSpPr>
        <p:spPr>
          <a:xfrm>
            <a:off x="4796541" y="3614906"/>
            <a:ext cx="2638580"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1E8F5AA1-8B79-4174-BF6A-E3F587622F5B}"/>
              </a:ext>
            </a:extLst>
          </p:cNvPr>
          <p:cNvPicPr>
            <a:picLocks noChangeAspect="1"/>
          </p:cNvPicPr>
          <p:nvPr/>
        </p:nvPicPr>
        <p:blipFill rotWithShape="1">
          <a:blip r:embed="rId7"/>
          <a:srcRect t="13989" r="60658" b="14317"/>
          <a:stretch/>
        </p:blipFill>
        <p:spPr>
          <a:xfrm>
            <a:off x="8011630" y="1896757"/>
            <a:ext cx="3413289" cy="3805187"/>
          </a:xfrm>
          <a:prstGeom prst="rect">
            <a:avLst/>
          </a:prstGeom>
        </p:spPr>
      </p:pic>
      <p:pic>
        <p:nvPicPr>
          <p:cNvPr id="13" name="図 12">
            <a:extLst>
              <a:ext uri="{FF2B5EF4-FFF2-40B4-BE49-F238E27FC236}">
                <a16:creationId xmlns:a16="http://schemas.microsoft.com/office/drawing/2014/main" id="{8098C075-632F-4825-BDD5-942D95904B0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44227" b="69449" l="8420" r="30586">
                        <a14:backgroundMark x1="19115" y1="45926" x2="19115" y2="45926"/>
                      </a14:backgroundRemoval>
                    </a14:imgEffect>
                  </a14:imgLayer>
                </a14:imgProps>
              </a:ext>
            </a:extLst>
          </a:blip>
          <a:srcRect l="5649" t="41074" r="66643" b="27398"/>
          <a:stretch/>
        </p:blipFill>
        <p:spPr>
          <a:xfrm>
            <a:off x="848995" y="3601667"/>
            <a:ext cx="3378200" cy="2162191"/>
          </a:xfrm>
          <a:prstGeom prst="rect">
            <a:avLst/>
          </a:prstGeom>
        </p:spPr>
      </p:pic>
      <p:sp>
        <p:nvSpPr>
          <p:cNvPr id="15" name="楕円 14">
            <a:extLst>
              <a:ext uri="{FF2B5EF4-FFF2-40B4-BE49-F238E27FC236}">
                <a16:creationId xmlns:a16="http://schemas.microsoft.com/office/drawing/2014/main" id="{5FDF897F-24FE-43BB-BD73-7186932A592B}"/>
              </a:ext>
            </a:extLst>
          </p:cNvPr>
          <p:cNvSpPr/>
          <p:nvPr/>
        </p:nvSpPr>
        <p:spPr>
          <a:xfrm>
            <a:off x="9908465" y="2904067"/>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4">
            <a:extLst>
              <a:ext uri="{FF2B5EF4-FFF2-40B4-BE49-F238E27FC236}">
                <a16:creationId xmlns:a16="http://schemas.microsoft.com/office/drawing/2014/main" id="{52B52873-676F-455C-B991-560EDC3D9E9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rot="5636112">
            <a:off x="9649777" y="3120875"/>
            <a:ext cx="1025376" cy="1025376"/>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33EF570D-895F-4510-8D18-C7C3B4980AE9}"/>
              </a:ext>
            </a:extLst>
          </p:cNvPr>
          <p:cNvPicPr>
            <a:picLocks noChangeAspect="1"/>
          </p:cNvPicPr>
          <p:nvPr/>
        </p:nvPicPr>
        <p:blipFill rotWithShape="1">
          <a:blip r:embed="rId10"/>
          <a:srcRect t="15954" r="60658" b="14317"/>
          <a:stretch/>
        </p:blipFill>
        <p:spPr>
          <a:xfrm>
            <a:off x="8011630" y="1896756"/>
            <a:ext cx="3413289" cy="3832287"/>
          </a:xfrm>
          <a:prstGeom prst="rect">
            <a:avLst/>
          </a:prstGeom>
        </p:spPr>
      </p:pic>
      <p:pic>
        <p:nvPicPr>
          <p:cNvPr id="17" name="図 16">
            <a:extLst>
              <a:ext uri="{FF2B5EF4-FFF2-40B4-BE49-F238E27FC236}">
                <a16:creationId xmlns:a16="http://schemas.microsoft.com/office/drawing/2014/main" id="{1E9D72B0-2962-4FBC-AD37-EA8A57E225FB}"/>
              </a:ext>
            </a:extLst>
          </p:cNvPr>
          <p:cNvPicPr>
            <a:picLocks noChangeAspect="1"/>
          </p:cNvPicPr>
          <p:nvPr/>
        </p:nvPicPr>
        <p:blipFill rotWithShape="1">
          <a:blip r:embed="rId11"/>
          <a:srcRect t="15954" r="60658" b="14259"/>
          <a:stretch/>
        </p:blipFill>
        <p:spPr>
          <a:xfrm>
            <a:off x="712471" y="1950720"/>
            <a:ext cx="3487419" cy="3813138"/>
          </a:xfrm>
          <a:prstGeom prst="rect">
            <a:avLst/>
          </a:prstGeom>
        </p:spPr>
      </p:pic>
      <p:sp>
        <p:nvSpPr>
          <p:cNvPr id="18" name="四角形: 角を丸くする 17">
            <a:extLst>
              <a:ext uri="{FF2B5EF4-FFF2-40B4-BE49-F238E27FC236}">
                <a16:creationId xmlns:a16="http://schemas.microsoft.com/office/drawing/2014/main" id="{2FEA7FDB-E685-4449-B8DF-B8B3CA90BDB4}"/>
              </a:ext>
            </a:extLst>
          </p:cNvPr>
          <p:cNvSpPr/>
          <p:nvPr/>
        </p:nvSpPr>
        <p:spPr>
          <a:xfrm>
            <a:off x="7909384" y="2565399"/>
            <a:ext cx="3570145" cy="86360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3B32DA08-E8A7-4838-ABCC-9CAFADB3F66B}"/>
              </a:ext>
            </a:extLst>
          </p:cNvPr>
          <p:cNvSpPr/>
          <p:nvPr/>
        </p:nvSpPr>
        <p:spPr>
          <a:xfrm>
            <a:off x="622628" y="2864425"/>
            <a:ext cx="3670061" cy="90803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78CED722-7A82-4936-8D9D-9E436D76AD4D}"/>
              </a:ext>
            </a:extLst>
          </p:cNvPr>
          <p:cNvPicPr>
            <a:picLocks noChangeAspect="1"/>
          </p:cNvPicPr>
          <p:nvPr/>
        </p:nvPicPr>
        <p:blipFill rotWithShape="1">
          <a:blip r:embed="rId12"/>
          <a:srcRect t="21296" r="62539" b="14259"/>
          <a:stretch/>
        </p:blipFill>
        <p:spPr>
          <a:xfrm>
            <a:off x="712472" y="1950720"/>
            <a:ext cx="3487418" cy="3813138"/>
          </a:xfrm>
          <a:prstGeom prst="rect">
            <a:avLst/>
          </a:prstGeom>
        </p:spPr>
      </p:pic>
      <p:pic>
        <p:nvPicPr>
          <p:cNvPr id="21" name="図 20">
            <a:extLst>
              <a:ext uri="{FF2B5EF4-FFF2-40B4-BE49-F238E27FC236}">
                <a16:creationId xmlns:a16="http://schemas.microsoft.com/office/drawing/2014/main" id="{BE71F641-CC56-4C23-9626-888C73515779}"/>
              </a:ext>
            </a:extLst>
          </p:cNvPr>
          <p:cNvPicPr>
            <a:picLocks noChangeAspect="1"/>
          </p:cNvPicPr>
          <p:nvPr/>
        </p:nvPicPr>
        <p:blipFill rotWithShape="1">
          <a:blip r:embed="rId13"/>
          <a:srcRect t="16070" r="62539" b="15954"/>
          <a:stretch/>
        </p:blipFill>
        <p:spPr>
          <a:xfrm>
            <a:off x="8026174" y="1898684"/>
            <a:ext cx="3398745" cy="3803259"/>
          </a:xfrm>
          <a:prstGeom prst="rect">
            <a:avLst/>
          </a:prstGeom>
        </p:spPr>
      </p:pic>
      <p:pic>
        <p:nvPicPr>
          <p:cNvPr id="22" name="図 21">
            <a:extLst>
              <a:ext uri="{FF2B5EF4-FFF2-40B4-BE49-F238E27FC236}">
                <a16:creationId xmlns:a16="http://schemas.microsoft.com/office/drawing/2014/main" id="{5FE6BB15-834B-434B-B41E-330C44D01280}"/>
              </a:ext>
            </a:extLst>
          </p:cNvPr>
          <p:cNvPicPr>
            <a:picLocks noChangeAspect="1"/>
          </p:cNvPicPr>
          <p:nvPr/>
        </p:nvPicPr>
        <p:blipFill rotWithShape="1">
          <a:blip r:embed="rId14"/>
          <a:srcRect t="15953" r="62539" b="12037"/>
          <a:stretch/>
        </p:blipFill>
        <p:spPr>
          <a:xfrm>
            <a:off x="676555" y="1950720"/>
            <a:ext cx="3519255" cy="3813138"/>
          </a:xfrm>
          <a:prstGeom prst="rect">
            <a:avLst/>
          </a:prstGeom>
        </p:spPr>
      </p:pic>
      <p:sp>
        <p:nvSpPr>
          <p:cNvPr id="23" name="四角形: 角を丸くする 22">
            <a:extLst>
              <a:ext uri="{FF2B5EF4-FFF2-40B4-BE49-F238E27FC236}">
                <a16:creationId xmlns:a16="http://schemas.microsoft.com/office/drawing/2014/main" id="{BD7C74A9-E2C9-4646-AA9B-4DE89468A0FF}"/>
              </a:ext>
            </a:extLst>
          </p:cNvPr>
          <p:cNvSpPr/>
          <p:nvPr/>
        </p:nvSpPr>
        <p:spPr>
          <a:xfrm>
            <a:off x="949222" y="3323507"/>
            <a:ext cx="2838865" cy="1359986"/>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1940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47"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5" grpId="0" animBg="1"/>
      <p:bldP spid="15" grpId="1" animBg="1"/>
      <p:bldP spid="18" grpId="0" animBg="1"/>
      <p:bldP spid="18" grpId="1" animBg="1"/>
      <p:bldP spid="19" grpId="0" animBg="1"/>
      <p:bldP spid="19" grpId="1"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60325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D5DF9850-94CD-4C4D-BE6B-B8081A42376D}"/>
              </a:ext>
            </a:extLst>
          </p:cNvPr>
          <p:cNvSpPr>
            <a:spLocks noGrp="1"/>
          </p:cNvSpPr>
          <p:nvPr>
            <p:ph type="body" orient="vert" idx="1"/>
          </p:nvPr>
        </p:nvSpPr>
        <p:spPr>
          <a:xfrm>
            <a:off x="914400" y="1216756"/>
            <a:ext cx="10363200" cy="4424488"/>
          </a:xfrm>
        </p:spPr>
        <p:txBody>
          <a:bodyPr vert="horz">
            <a:normAutofit/>
          </a:bodyPr>
          <a:lstStyle/>
          <a:p>
            <a:pPr marL="0" indent="0">
              <a:buNone/>
            </a:pPr>
            <a:endParaRPr kumimoji="1" lang="en-US" altLang="ja-JP" dirty="0"/>
          </a:p>
          <a:p>
            <a:endParaRPr lang="en-US" altLang="ja-JP" dirty="0"/>
          </a:p>
          <a:p>
            <a:r>
              <a:rPr lang="ja-JP" altLang="ja-JP" sz="3200" b="1" dirty="0"/>
              <a:t>掲示板</a:t>
            </a:r>
            <a:r>
              <a:rPr lang="ja-JP" altLang="en-US" sz="3200" b="1" dirty="0"/>
              <a:t>ときっかけガチャにより</a:t>
            </a:r>
            <a:r>
              <a:rPr lang="ja-JP" altLang="ja-JP" sz="3200" b="1" dirty="0"/>
              <a:t>、麻生生同士の交流の機会を増やし、恋愛のきっかけにしてもらう</a:t>
            </a:r>
            <a:endParaRPr lang="en-US" altLang="ja-JP" sz="3200" b="1" dirty="0"/>
          </a:p>
          <a:p>
            <a:endParaRPr lang="en-US" altLang="ja-JP" sz="3200" b="1" dirty="0"/>
          </a:p>
          <a:p>
            <a:r>
              <a:rPr lang="ja-JP" altLang="en-US" sz="3200" b="1" dirty="0"/>
              <a:t>位置情報とログインボーナスで相乗効果として</a:t>
            </a:r>
            <a:br>
              <a:rPr lang="en-US" altLang="ja-JP" sz="3200" b="1" dirty="0"/>
            </a:br>
            <a:r>
              <a:rPr lang="ja-JP" altLang="en-US" sz="3200" b="1" dirty="0"/>
              <a:t>出席率の向上も期待。</a:t>
            </a:r>
            <a:endParaRPr lang="en-US" altLang="ja-JP" dirty="0"/>
          </a:p>
          <a:p>
            <a:pPr marL="0" indent="0">
              <a:buNone/>
            </a:pPr>
            <a:endParaRPr kumimoji="1" lang="en-US" altLang="ja-JP" dirty="0"/>
          </a:p>
          <a:p>
            <a:pPr marL="0" indent="0">
              <a:buNone/>
            </a:pPr>
            <a:endParaRPr kumimoji="1" lang="ja-JP" altLang="en-US" dirty="0"/>
          </a:p>
        </p:txBody>
      </p:sp>
      <p:sp>
        <p:nvSpPr>
          <p:cNvPr id="4" name="正方形/長方形 3">
            <a:extLst>
              <a:ext uri="{FF2B5EF4-FFF2-40B4-BE49-F238E27FC236}">
                <a16:creationId xmlns:a16="http://schemas.microsoft.com/office/drawing/2014/main" id="{6FAA63F2-6D56-46CC-A5AE-B5EEBA87DBC8}"/>
              </a:ext>
            </a:extLst>
          </p:cNvPr>
          <p:cNvSpPr/>
          <p:nvPr/>
        </p:nvSpPr>
        <p:spPr>
          <a:xfrm>
            <a:off x="635215" y="755091"/>
            <a:ext cx="4237057"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期待する効果</a:t>
            </a:r>
          </a:p>
        </p:txBody>
      </p:sp>
      <p:pic>
        <p:nvPicPr>
          <p:cNvPr id="1026" name="Picture 2" descr="é¢é£ç»å">
            <a:extLst>
              <a:ext uri="{FF2B5EF4-FFF2-40B4-BE49-F238E27FC236}">
                <a16:creationId xmlns:a16="http://schemas.microsoft.com/office/drawing/2014/main" id="{E87113E7-F2C6-461B-9099-FA9FFFBD2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3150" y1="54350" x2="55750" y2="51550"/>
                      </a14:backgroundRemoval>
                    </a14:imgEffect>
                  </a14:imgLayer>
                </a14:imgProps>
              </a:ext>
              <a:ext uri="{28A0092B-C50C-407E-A947-70E740481C1C}">
                <a14:useLocalDpi xmlns:a14="http://schemas.microsoft.com/office/drawing/2010/main" val="0"/>
              </a:ext>
            </a:extLst>
          </a:blip>
          <a:srcRect/>
          <a:stretch>
            <a:fillRect/>
          </a:stretch>
        </p:blipFill>
        <p:spPr bwMode="auto">
          <a:xfrm rot="1266214">
            <a:off x="10060212" y="3002750"/>
            <a:ext cx="1754801" cy="175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180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4" end="4"/>
                                            </p:txEl>
                                          </p:spTgt>
                                        </p:tgtEl>
                                      </p:cBhvr>
                                    </p:animEffect>
                                    <p:animScale>
                                      <p:cBhvr>
                                        <p:cTn id="12"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BF535A-3FB1-43E9-9528-A479D75E153E}"/>
              </a:ext>
            </a:extLst>
          </p:cNvPr>
          <p:cNvSpPr/>
          <p:nvPr/>
        </p:nvSpPr>
        <p:spPr>
          <a:xfrm>
            <a:off x="470184" y="286082"/>
            <a:ext cx="4126451"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システム構成</a:t>
            </a:r>
          </a:p>
        </p:txBody>
      </p:sp>
      <p:sp>
        <p:nvSpPr>
          <p:cNvPr id="5" name="正方形/長方形 4">
            <a:extLst>
              <a:ext uri="{FF2B5EF4-FFF2-40B4-BE49-F238E27FC236}">
                <a16:creationId xmlns:a16="http://schemas.microsoft.com/office/drawing/2014/main" id="{D3747DD6-41B2-4BA9-81B7-4018FCD26F41}"/>
              </a:ext>
            </a:extLst>
          </p:cNvPr>
          <p:cNvSpPr/>
          <p:nvPr/>
        </p:nvSpPr>
        <p:spPr>
          <a:xfrm>
            <a:off x="1366301" y="1326931"/>
            <a:ext cx="2037737"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実行環境</a:t>
            </a:r>
          </a:p>
        </p:txBody>
      </p:sp>
      <p:sp>
        <p:nvSpPr>
          <p:cNvPr id="6" name="テキスト ボックス 5">
            <a:extLst>
              <a:ext uri="{FF2B5EF4-FFF2-40B4-BE49-F238E27FC236}">
                <a16:creationId xmlns:a16="http://schemas.microsoft.com/office/drawing/2014/main" id="{51079C48-9298-4FD4-8674-105FA4438EA4}"/>
              </a:ext>
            </a:extLst>
          </p:cNvPr>
          <p:cNvSpPr txBox="1"/>
          <p:nvPr/>
        </p:nvSpPr>
        <p:spPr>
          <a:xfrm>
            <a:off x="2537569" y="5356082"/>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GPS</a:t>
            </a:r>
            <a:r>
              <a:rPr kumimoji="1" lang="ja-JP" altLang="en-US" sz="3200" dirty="0"/>
              <a:t>　</a:t>
            </a:r>
            <a:r>
              <a:rPr kumimoji="1" lang="en-US" altLang="ja-JP" sz="3200" dirty="0"/>
              <a:t>API</a:t>
            </a:r>
            <a:r>
              <a:rPr kumimoji="1" lang="ja-JP" altLang="en-US" sz="3200" dirty="0"/>
              <a:t>（</a:t>
            </a:r>
            <a:r>
              <a:rPr kumimoji="1" lang="en-US" altLang="ja-JP" sz="3200" dirty="0"/>
              <a:t>geolocation)</a:t>
            </a:r>
          </a:p>
          <a:p>
            <a:pPr marL="285750" indent="-285750">
              <a:buFont typeface="Arial" panose="020B0604020202020204" pitchFamily="34" charset="0"/>
              <a:buChar char="•"/>
            </a:pPr>
            <a:r>
              <a:rPr kumimoji="1" lang="en-US" altLang="ja-JP" sz="3200" dirty="0"/>
              <a:t>DB</a:t>
            </a:r>
            <a:r>
              <a:rPr kumimoji="1" lang="ja-JP" altLang="en-US" sz="3200" dirty="0"/>
              <a:t>　</a:t>
            </a:r>
            <a:r>
              <a:rPr kumimoji="1" lang="en-US" altLang="ja-JP" sz="3200" dirty="0"/>
              <a:t>MySQL</a:t>
            </a:r>
            <a:endParaRPr kumimoji="1" lang="ja-JP" altLang="en-US" sz="3200" dirty="0"/>
          </a:p>
        </p:txBody>
      </p:sp>
      <p:sp>
        <p:nvSpPr>
          <p:cNvPr id="7" name="正方形/長方形 6">
            <a:extLst>
              <a:ext uri="{FF2B5EF4-FFF2-40B4-BE49-F238E27FC236}">
                <a16:creationId xmlns:a16="http://schemas.microsoft.com/office/drawing/2014/main" id="{D8EEA366-F232-48FE-AC72-6FCB2AADB77C}"/>
              </a:ext>
            </a:extLst>
          </p:cNvPr>
          <p:cNvSpPr/>
          <p:nvPr/>
        </p:nvSpPr>
        <p:spPr>
          <a:xfrm>
            <a:off x="1342416" y="3078459"/>
            <a:ext cx="4123244" cy="646331"/>
          </a:xfrm>
          <a:prstGeom prst="rect">
            <a:avLst/>
          </a:prstGeom>
          <a:noFill/>
        </p:spPr>
        <p:txBody>
          <a:bodyPr wrap="none" lIns="91440" tIns="45720" rIns="91440" bIns="45720">
            <a:spAutoFit/>
          </a:bodyPr>
          <a:lstStyle/>
          <a:p>
            <a:pPr algn="ctr"/>
            <a:r>
              <a:rPr lang="ja-JP" altLang="en-US" sz="3600" b="1"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開発</a:t>
            </a: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環境・使用言語</a:t>
            </a:r>
          </a:p>
        </p:txBody>
      </p:sp>
      <p:sp>
        <p:nvSpPr>
          <p:cNvPr id="8" name="テキスト ボックス 7">
            <a:extLst>
              <a:ext uri="{FF2B5EF4-FFF2-40B4-BE49-F238E27FC236}">
                <a16:creationId xmlns:a16="http://schemas.microsoft.com/office/drawing/2014/main" id="{9C41C097-BE2A-4F14-80C7-06598FDAFF7C}"/>
              </a:ext>
            </a:extLst>
          </p:cNvPr>
          <p:cNvSpPr txBox="1"/>
          <p:nvPr/>
        </p:nvSpPr>
        <p:spPr>
          <a:xfrm>
            <a:off x="2385169" y="1980380"/>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Web</a:t>
            </a:r>
          </a:p>
          <a:p>
            <a:pPr marL="285750" indent="-285750">
              <a:buFont typeface="Arial" panose="020B0604020202020204" pitchFamily="34" charset="0"/>
              <a:buChar char="•"/>
            </a:pPr>
            <a:r>
              <a:rPr kumimoji="1" lang="en-US" altLang="ja-JP" sz="3200" dirty="0"/>
              <a:t>AWS</a:t>
            </a:r>
            <a:r>
              <a:rPr kumimoji="1" lang="ja-JP" altLang="en-US" sz="3200" dirty="0"/>
              <a:t>（アマゾン</a:t>
            </a:r>
            <a:r>
              <a:rPr kumimoji="1" lang="en-US" altLang="ja-JP" sz="3200" dirty="0"/>
              <a:t>Web</a:t>
            </a:r>
            <a:r>
              <a:rPr kumimoji="1" lang="ja-JP" altLang="en-US" sz="3200" dirty="0"/>
              <a:t>サービス）</a:t>
            </a:r>
          </a:p>
        </p:txBody>
      </p:sp>
      <p:sp>
        <p:nvSpPr>
          <p:cNvPr id="9" name="正方形/長方形 8">
            <a:extLst>
              <a:ext uri="{FF2B5EF4-FFF2-40B4-BE49-F238E27FC236}">
                <a16:creationId xmlns:a16="http://schemas.microsoft.com/office/drawing/2014/main" id="{DE23D802-7B1D-41A4-89EF-C9C71B218BF9}"/>
              </a:ext>
            </a:extLst>
          </p:cNvPr>
          <p:cNvSpPr/>
          <p:nvPr/>
        </p:nvSpPr>
        <p:spPr>
          <a:xfrm>
            <a:off x="1366301" y="4829987"/>
            <a:ext cx="1111202" cy="646331"/>
          </a:xfrm>
          <a:prstGeom prst="rect">
            <a:avLst/>
          </a:prstGeom>
          <a:noFill/>
        </p:spPr>
        <p:txBody>
          <a:bodyPr wrap="none" lIns="91440" tIns="45720" rIns="91440" bIns="45720">
            <a:spAutoFit/>
          </a:bodyPr>
          <a:lstStyle/>
          <a:p>
            <a:pPr algn="ctr"/>
            <a:r>
              <a:rPr lang="ja-JP" altLang="en-US" sz="36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技術</a:t>
            </a:r>
          </a:p>
        </p:txBody>
      </p:sp>
      <p:sp>
        <p:nvSpPr>
          <p:cNvPr id="10" name="テキスト ボックス 9">
            <a:extLst>
              <a:ext uri="{FF2B5EF4-FFF2-40B4-BE49-F238E27FC236}">
                <a16:creationId xmlns:a16="http://schemas.microsoft.com/office/drawing/2014/main" id="{943DA528-A358-4B70-A23B-E58AF9B9C149}"/>
              </a:ext>
            </a:extLst>
          </p:cNvPr>
          <p:cNvSpPr txBox="1"/>
          <p:nvPr/>
        </p:nvSpPr>
        <p:spPr>
          <a:xfrm>
            <a:off x="2537569" y="4001827"/>
            <a:ext cx="9008706"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3200" dirty="0"/>
              <a:t>E</a:t>
            </a:r>
            <a:r>
              <a:rPr kumimoji="1" lang="ja-JP" altLang="en-US" sz="3200" dirty="0"/>
              <a:t>ｃ</a:t>
            </a:r>
            <a:r>
              <a:rPr kumimoji="1" lang="en-US" altLang="ja-JP" sz="3200" dirty="0" err="1"/>
              <a:t>lipse</a:t>
            </a:r>
            <a:r>
              <a:rPr kumimoji="1" lang="ja-JP" altLang="en-US" sz="3200" dirty="0"/>
              <a:t>（</a:t>
            </a:r>
            <a:r>
              <a:rPr kumimoji="1" lang="en-US" altLang="ja-JP" sz="3200" dirty="0"/>
              <a:t>STS)</a:t>
            </a:r>
          </a:p>
          <a:p>
            <a:pPr marL="285750" indent="-285750">
              <a:buFont typeface="Arial" panose="020B0604020202020204" pitchFamily="34" charset="0"/>
              <a:buChar char="•"/>
            </a:pPr>
            <a:r>
              <a:rPr kumimoji="1" lang="en-US" altLang="ja-JP" sz="3200" dirty="0"/>
              <a:t>Java (spring boot)</a:t>
            </a:r>
            <a:endParaRPr kumimoji="1" lang="ja-JP" altLang="en-US" sz="3200" dirty="0"/>
          </a:p>
        </p:txBody>
      </p:sp>
    </p:spTree>
    <p:extLst>
      <p:ext uri="{BB962C8B-B14F-4D97-AF65-F5344CB8AC3E}">
        <p14:creationId xmlns:p14="http://schemas.microsoft.com/office/powerpoint/2010/main" val="8568232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E69EA92-997B-9E47-97CC-24C546E41E27}"/>
              </a:ext>
            </a:extLst>
          </p:cNvPr>
          <p:cNvSpPr/>
          <p:nvPr/>
        </p:nvSpPr>
        <p:spPr>
          <a:xfrm>
            <a:off x="2006168" y="2330667"/>
            <a:ext cx="8550738" cy="1754326"/>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我々</a:t>
            </a:r>
            <a:r>
              <a:rPr lang="en-US" altLang="ja-JP"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SAKURA</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は</a:t>
            </a:r>
            <a:br>
              <a:rPr lang="en-US" altLang="ja-JP" sz="5400" b="1" cap="none" spc="0" dirty="0">
                <a:ln w="9525">
                  <a:solidFill>
                    <a:schemeClr val="bg1"/>
                  </a:solidFill>
                  <a:prstDash val="solid"/>
                </a:ln>
                <a:effectLst>
                  <a:outerShdw blurRad="12700" dist="38100" dir="2700000" algn="tl" rotWithShape="0">
                    <a:schemeClr val="bg1">
                      <a:lumMod val="50000"/>
                    </a:schemeClr>
                  </a:outerShdw>
                </a:effectLst>
              </a:rPr>
            </a:b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皆さんに</a:t>
            </a:r>
            <a:r>
              <a:rPr lang="ja-JP" altLang="en-US" sz="5400" b="1" cap="none" spc="0" dirty="0">
                <a:ln w="9525">
                  <a:solidFill>
                    <a:schemeClr val="bg1"/>
                  </a:solidFill>
                  <a:prstDash val="solid"/>
                </a:ln>
                <a:solidFill>
                  <a:srgbClr val="FF78EB"/>
                </a:solidFill>
                <a:effectLst>
                  <a:outerShdw blurRad="12700" dist="38100" dir="2700000" algn="tl" rotWithShape="0">
                    <a:schemeClr val="bg1">
                      <a:lumMod val="50000"/>
                    </a:schemeClr>
                  </a:outerShdw>
                </a:effectLst>
              </a:rPr>
              <a:t>春</a:t>
            </a:r>
            <a:r>
              <a:rPr lang="ja-JP" altLang="en-US" sz="5400" b="1" cap="none" spc="0" dirty="0">
                <a:ln w="9525">
                  <a:solidFill>
                    <a:schemeClr val="bg1"/>
                  </a:solidFill>
                  <a:prstDash val="solid"/>
                </a:ln>
                <a:effectLst>
                  <a:outerShdw blurRad="12700" dist="38100" dir="2700000" algn="tl" rotWithShape="0">
                    <a:schemeClr val="bg1">
                      <a:lumMod val="50000"/>
                    </a:schemeClr>
                  </a:outerShdw>
                </a:effectLst>
              </a:rPr>
              <a:t>をお届けします！</a:t>
            </a:r>
            <a:endParaRPr lang="ja-JP"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8" name="Picture 4" descr="「桜 イラスト」の画像検索結果">
            <a:extLst>
              <a:ext uri="{FF2B5EF4-FFF2-40B4-BE49-F238E27FC236}">
                <a16:creationId xmlns:a16="http://schemas.microsoft.com/office/drawing/2014/main" id="{C1543E3F-13F2-4953-AD59-7028DE40EF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a:off x="587186" y="244921"/>
            <a:ext cx="2694399" cy="2694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桜 イラスト」の画像検索結果">
            <a:extLst>
              <a:ext uri="{FF2B5EF4-FFF2-40B4-BE49-F238E27FC236}">
                <a16:creationId xmlns:a16="http://schemas.microsoft.com/office/drawing/2014/main" id="{534995F7-DE43-4872-930F-6A60BB008D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063" l="4063" r="90000">
                        <a14:foregroundMark x1="16406" y1="29219" x2="16406" y2="29219"/>
                        <a14:foregroundMark x1="29375" y1="17813" x2="29375" y2="17813"/>
                        <a14:foregroundMark x1="49063" y1="26406" x2="49063" y2="26406"/>
                        <a14:foregroundMark x1="4063" y1="29688" x2="4063" y2="29688"/>
                        <a14:foregroundMark x1="43438" y1="50625" x2="43438" y2="50625"/>
                        <a14:foregroundMark x1="17188" y1="48906" x2="17188" y2="48906"/>
                        <a14:foregroundMark x1="67031" y1="63594" x2="67031" y2="63594"/>
                        <a14:foregroundMark x1="56250" y1="75938" x2="56250" y2="75938"/>
                        <a14:foregroundMark x1="65625" y1="84688" x2="65625" y2="84688"/>
                        <a14:foregroundMark x1="81094" y1="79063" x2="81094" y2="79063"/>
                        <a14:foregroundMark x1="78906" y1="59219" x2="78906" y2="59219"/>
                        <a14:foregroundMark x1="65313" y1="94063" x2="65313" y2="94063"/>
                      </a14:backgroundRemoval>
                    </a14:imgEffect>
                  </a14:imgLayer>
                </a14:imgProps>
              </a:ext>
              <a:ext uri="{28A0092B-C50C-407E-A947-70E740481C1C}">
                <a14:useLocalDpi xmlns:a14="http://schemas.microsoft.com/office/drawing/2010/main" val="0"/>
              </a:ext>
            </a:extLst>
          </a:blip>
          <a:srcRect/>
          <a:stretch>
            <a:fillRect/>
          </a:stretch>
        </p:blipFill>
        <p:spPr bwMode="auto">
          <a:xfrm rot="15441948">
            <a:off x="9139595" y="3240280"/>
            <a:ext cx="3094510" cy="3094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桜 イラスト」の画像検索結果">
            <a:extLst>
              <a:ext uri="{FF2B5EF4-FFF2-40B4-BE49-F238E27FC236}">
                <a16:creationId xmlns:a16="http://schemas.microsoft.com/office/drawing/2014/main" id="{18AA6ADC-4E73-4EE7-85F3-49C421DCEE4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871110" y="4196414"/>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桜 イラスト」の画像検索結果">
            <a:extLst>
              <a:ext uri="{FF2B5EF4-FFF2-40B4-BE49-F238E27FC236}">
                <a16:creationId xmlns:a16="http://schemas.microsoft.com/office/drawing/2014/main" id="{A9816B7A-B93E-4C96-AAA4-9430C8C70938}"/>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20895360">
            <a:off x="8453144" y="320569"/>
            <a:ext cx="3464183" cy="3055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桜 イラスト」の画像検索結果">
            <a:extLst>
              <a:ext uri="{FF2B5EF4-FFF2-40B4-BE49-F238E27FC236}">
                <a16:creationId xmlns:a16="http://schemas.microsoft.com/office/drawing/2014/main" id="{9E32DD7B-CD42-46A9-8C03-475DCA264A30}"/>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88704">
            <a:off x="5535573" y="-247148"/>
            <a:ext cx="3055240" cy="3055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桜 イラスト」の画像検索結果">
            <a:extLst>
              <a:ext uri="{FF2B5EF4-FFF2-40B4-BE49-F238E27FC236}">
                <a16:creationId xmlns:a16="http://schemas.microsoft.com/office/drawing/2014/main" id="{4A579470-15D7-4B83-919A-468D284F35BE}"/>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10000" b="90000" l="10000" r="95625">
                        <a14:foregroundMark x1="25781" y1="82813" x2="25781" y2="82813"/>
                        <a14:foregroundMark x1="68594" y1="29844" x2="68594" y2="29844"/>
                        <a14:foregroundMark x1="91406" y1="27656" x2="91406" y2="27656"/>
                        <a14:foregroundMark x1="65313" y1="63281" x2="65313" y2="63281"/>
                        <a14:foregroundMark x1="57188" y1="73594" x2="57188" y2="73594"/>
                        <a14:foregroundMark x1="61719" y1="62187" x2="61719" y2="62187"/>
                        <a14:foregroundMark x1="67500" y1="59062" x2="67500" y2="59062"/>
                        <a14:foregroundMark x1="25000" y1="84219" x2="25000" y2="84219"/>
                        <a14:foregroundMark x1="95625" y1="23281" x2="95625" y2="23281"/>
                        <a14:foregroundMark x1="68125" y1="58281" x2="68125" y2="58281"/>
                        <a14:foregroundMark x1="65313" y1="64063" x2="65313" y2="64063"/>
                        <a14:foregroundMark x1="68438" y1="60000" x2="68438" y2="60000"/>
                        <a14:foregroundMark x1="68438" y1="60000" x2="68438" y2="60000"/>
                        <a14:foregroundMark x1="22344" y1="81250" x2="22344" y2="81250"/>
                        <a14:foregroundMark x1="22344" y1="81250" x2="22344" y2="81250"/>
                        <a14:backgroundMark x1="57969" y1="74844" x2="57969" y2="74844"/>
                      </a14:backgroundRemoval>
                    </a14:imgEffect>
                  </a14:imgLayer>
                </a14:imgProps>
              </a:ext>
              <a:ext uri="{28A0092B-C50C-407E-A947-70E740481C1C}">
                <a14:useLocalDpi xmlns:a14="http://schemas.microsoft.com/office/drawing/2010/main" val="0"/>
              </a:ext>
            </a:extLst>
          </a:blip>
          <a:srcRect/>
          <a:stretch>
            <a:fillRect/>
          </a:stretch>
        </p:blipFill>
        <p:spPr bwMode="auto">
          <a:xfrm rot="14243922">
            <a:off x="4540857" y="3929035"/>
            <a:ext cx="3055240" cy="305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4167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aiji × Minami | カップルフォト">
            <a:extLst>
              <a:ext uri="{FF2B5EF4-FFF2-40B4-BE49-F238E27FC236}">
                <a16:creationId xmlns:a16="http://schemas.microsoft.com/office/drawing/2014/main" id="{9031AC3B-CA62-48F9-8694-DB967370F9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62"/>
          <a:stretch/>
        </p:blipFill>
        <p:spPr bwMode="auto">
          <a:xfrm>
            <a:off x="0" y="-36103"/>
            <a:ext cx="12192000" cy="689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244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グラフ 7">
            <a:extLst>
              <a:ext uri="{FF2B5EF4-FFF2-40B4-BE49-F238E27FC236}">
                <a16:creationId xmlns:a16="http://schemas.microsoft.com/office/drawing/2014/main" id="{F7D7668D-1182-4213-A0D2-B8C8D35DAC15}"/>
              </a:ext>
            </a:extLst>
          </p:cNvPr>
          <p:cNvGraphicFramePr>
            <a:graphicFrameLocks/>
          </p:cNvGraphicFramePr>
          <p:nvPr>
            <p:extLst>
              <p:ext uri="{D42A27DB-BD31-4B8C-83A1-F6EECF244321}">
                <p14:modId xmlns:p14="http://schemas.microsoft.com/office/powerpoint/2010/main" val="1826194215"/>
              </p:ext>
            </p:extLst>
          </p:nvPr>
        </p:nvGraphicFramePr>
        <p:xfrm>
          <a:off x="506516" y="1456894"/>
          <a:ext cx="4907653" cy="45391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2AA482E1-55C0-468A-9841-F9ED121A9FBA}"/>
              </a:ext>
            </a:extLst>
          </p:cNvPr>
          <p:cNvGraphicFramePr>
            <a:graphicFrameLocks/>
          </p:cNvGraphicFramePr>
          <p:nvPr>
            <p:extLst>
              <p:ext uri="{D42A27DB-BD31-4B8C-83A1-F6EECF244321}">
                <p14:modId xmlns:p14="http://schemas.microsoft.com/office/powerpoint/2010/main" val="2807236339"/>
              </p:ext>
            </p:extLst>
          </p:nvPr>
        </p:nvGraphicFramePr>
        <p:xfrm>
          <a:off x="5666283" y="824459"/>
          <a:ext cx="6221426" cy="5861154"/>
        </p:xfrm>
        <a:graphic>
          <a:graphicData uri="http://schemas.openxmlformats.org/drawingml/2006/chart">
            <c:chart xmlns:c="http://schemas.openxmlformats.org/drawingml/2006/chart" xmlns:r="http://schemas.openxmlformats.org/officeDocument/2006/relationships" r:id="rId4"/>
          </a:graphicData>
        </a:graphic>
      </p:graphicFrame>
      <p:sp>
        <p:nvSpPr>
          <p:cNvPr id="10" name="正方形/長方形 9">
            <a:extLst>
              <a:ext uri="{FF2B5EF4-FFF2-40B4-BE49-F238E27FC236}">
                <a16:creationId xmlns:a16="http://schemas.microsoft.com/office/drawing/2014/main" id="{A1ED692C-01F4-4C96-982D-7256CC37483B}"/>
              </a:ext>
            </a:extLst>
          </p:cNvPr>
          <p:cNvSpPr/>
          <p:nvPr/>
        </p:nvSpPr>
        <p:spPr>
          <a:xfrm>
            <a:off x="0" y="307765"/>
            <a:ext cx="4931700" cy="707886"/>
          </a:xfrm>
          <a:prstGeom prst="rect">
            <a:avLst/>
          </a:prstGeom>
          <a:noFill/>
        </p:spPr>
        <p:txBody>
          <a:bodyPr wrap="square" lIns="91440" tIns="45720" rIns="91440" bIns="45720">
            <a:spAutoFit/>
          </a:bodyPr>
          <a:lstStyle/>
          <a:p>
            <a:pPr algn="ctr"/>
            <a:r>
              <a:rPr lang="ja-JP" altLang="en-US" sz="40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アンケート結果</a:t>
            </a:r>
          </a:p>
        </p:txBody>
      </p:sp>
      <p:sp>
        <p:nvSpPr>
          <p:cNvPr id="2" name="楕円 1">
            <a:extLst>
              <a:ext uri="{FF2B5EF4-FFF2-40B4-BE49-F238E27FC236}">
                <a16:creationId xmlns:a16="http://schemas.microsoft.com/office/drawing/2014/main" id="{E40FF05A-866B-48E2-9106-C0436D167C3A}"/>
              </a:ext>
            </a:extLst>
          </p:cNvPr>
          <p:cNvSpPr/>
          <p:nvPr/>
        </p:nvSpPr>
        <p:spPr>
          <a:xfrm>
            <a:off x="5830528" y="1618938"/>
            <a:ext cx="5854956" cy="597134"/>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DCAB80D4-1963-4F49-B606-E3EC8B171EC2}"/>
              </a:ext>
            </a:extLst>
          </p:cNvPr>
          <p:cNvGrpSpPr/>
          <p:nvPr/>
        </p:nvGrpSpPr>
        <p:grpSpPr>
          <a:xfrm>
            <a:off x="-103098" y="0"/>
            <a:ext cx="12295098" cy="6857999"/>
            <a:chOff x="-103098" y="-18818"/>
            <a:chExt cx="12295098" cy="6876818"/>
          </a:xfrm>
        </p:grpSpPr>
        <p:sp>
          <p:nvSpPr>
            <p:cNvPr id="12" name="正方形/長方形 11">
              <a:extLst>
                <a:ext uri="{FF2B5EF4-FFF2-40B4-BE49-F238E27FC236}">
                  <a16:creationId xmlns:a16="http://schemas.microsoft.com/office/drawing/2014/main" id="{AFC7F976-5EE6-459F-89FA-4B1110AFB91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1336304-CBA4-4B85-A663-F5E92CB957CF}"/>
                </a:ext>
              </a:extLst>
            </p:cNvPr>
            <p:cNvSpPr/>
            <p:nvPr/>
          </p:nvSpPr>
          <p:spPr>
            <a:xfrm>
              <a:off x="3201882" y="2628900"/>
              <a:ext cx="5446818" cy="1107996"/>
            </a:xfrm>
            <a:prstGeom prst="rect">
              <a:avLst/>
            </a:prstGeom>
            <a:noFill/>
          </p:spPr>
          <p:txBody>
            <a:bodyPr wrap="square" lIns="91440" tIns="45720" rIns="91440" bIns="45720">
              <a:spAutoFit/>
            </a:bodyPr>
            <a:lstStyle/>
            <a:p>
              <a:pPr algn="ctr"/>
              <a:r>
                <a:rPr lang="ja-JP" altLang="en-US" sz="6600" dirty="0">
                  <a:ln w="0"/>
                  <a:solidFill>
                    <a:srgbClr val="FF78EB"/>
                  </a:solidFill>
                  <a:effectLst>
                    <a:reflection blurRad="6350" stA="53000" endA="300" endPos="35500" dir="5400000" sy="-90000" algn="bl" rotWithShape="0"/>
                  </a:effectLst>
                </a:rPr>
                <a:t>出会いがない</a:t>
              </a:r>
              <a:endParaRPr lang="ja-JP" altLang="en-US" sz="6600" b="0" cap="none" spc="0" dirty="0">
                <a:ln w="0"/>
                <a:solidFill>
                  <a:srgbClr val="FF78EB"/>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164387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3DE8BA7C-76F5-B949-BE1C-0568BB65731C}"/>
              </a:ext>
            </a:extLst>
          </p:cNvPr>
          <p:cNvSpPr>
            <a:spLocks noGrp="1"/>
          </p:cNvSpPr>
          <p:nvPr>
            <p:ph type="body" orient="vert" idx="1"/>
          </p:nvPr>
        </p:nvSpPr>
        <p:spPr>
          <a:xfrm rot="16200000">
            <a:off x="5869545" y="-2781572"/>
            <a:ext cx="923330" cy="11103443"/>
          </a:xfrm>
        </p:spPr>
        <p:txBody>
          <a:bodyPr>
            <a:normAutofit/>
          </a:bodyPr>
          <a:lstStyle/>
          <a:p>
            <a:pPr marL="0" indent="0">
              <a:buNone/>
            </a:pPr>
            <a:r>
              <a:rPr lang="ja-JP" altLang="en-US" sz="3200" dirty="0"/>
              <a:t>学内での</a:t>
            </a:r>
            <a:r>
              <a:rPr kumimoji="1" lang="ja-JP" altLang="en-US" sz="3200" dirty="0"/>
              <a:t>交流の機会をつくり、麻生生の恋愛のキッカケを作る。</a:t>
            </a:r>
            <a:endParaRPr lang="en-US" altLang="ja-JP" sz="3200" dirty="0"/>
          </a:p>
          <a:p>
            <a:pPr marL="0" indent="0">
              <a:buNone/>
            </a:pPr>
            <a:endParaRPr lang="en-US" altLang="ja-JP" dirty="0"/>
          </a:p>
          <a:p>
            <a:pPr marL="0" indent="0">
              <a:buNone/>
            </a:pPr>
            <a:endParaRPr kumimoji="1" lang="en-US" altLang="ja-JP" sz="3200" dirty="0"/>
          </a:p>
          <a:p>
            <a:pPr marL="0" indent="0">
              <a:buNone/>
            </a:pPr>
            <a:endParaRPr lang="en-US" altLang="ja-JP" sz="3200" dirty="0"/>
          </a:p>
          <a:p>
            <a:pPr marL="0" indent="0">
              <a:buNone/>
            </a:pPr>
            <a:endParaRPr kumimoji="1" lang="ja-JP" altLang="en-US" sz="3200" dirty="0"/>
          </a:p>
        </p:txBody>
      </p:sp>
      <p:sp>
        <p:nvSpPr>
          <p:cNvPr id="6" name="正方形/長方形 5">
            <a:extLst>
              <a:ext uri="{FF2B5EF4-FFF2-40B4-BE49-F238E27FC236}">
                <a16:creationId xmlns:a16="http://schemas.microsoft.com/office/drawing/2014/main" id="{AD204610-1D26-4FF0-94D1-840D5406A9F2}"/>
              </a:ext>
            </a:extLst>
          </p:cNvPr>
          <p:cNvSpPr/>
          <p:nvPr/>
        </p:nvSpPr>
        <p:spPr>
          <a:xfrm>
            <a:off x="659029" y="660617"/>
            <a:ext cx="1883850" cy="1107996"/>
          </a:xfrm>
          <a:prstGeom prst="rect">
            <a:avLst/>
          </a:prstGeom>
          <a:noFill/>
        </p:spPr>
        <p:txBody>
          <a:bodyPr wrap="none" lIns="91440" tIns="45720" rIns="91440" bIns="45720">
            <a:spAutoFit/>
          </a:bodyPr>
          <a:lstStyle/>
          <a:p>
            <a:pPr algn="ctr"/>
            <a:r>
              <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目的</a:t>
            </a:r>
          </a:p>
        </p:txBody>
      </p:sp>
      <p:pic>
        <p:nvPicPr>
          <p:cNvPr id="2050" name="Picture 2" descr="恋愛のイラスト（若者）">
            <a:extLst>
              <a:ext uri="{FF2B5EF4-FFF2-40B4-BE49-F238E27FC236}">
                <a16:creationId xmlns:a16="http://schemas.microsoft.com/office/drawing/2014/main" id="{F7042E79-792B-4512-B296-2AA3F7795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957" y="3231815"/>
            <a:ext cx="38100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6365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縦書きテキスト プレースホルダー 2">
            <a:extLst>
              <a:ext uri="{FF2B5EF4-FFF2-40B4-BE49-F238E27FC236}">
                <a16:creationId xmlns:a16="http://schemas.microsoft.com/office/drawing/2014/main" id="{A0768E54-2DCC-064D-9185-E1F5A6AD5824}"/>
              </a:ext>
            </a:extLst>
          </p:cNvPr>
          <p:cNvSpPr>
            <a:spLocks noGrp="1"/>
          </p:cNvSpPr>
          <p:nvPr>
            <p:ph type="body" orient="vert" idx="1"/>
          </p:nvPr>
        </p:nvSpPr>
        <p:spPr>
          <a:xfrm>
            <a:off x="825500" y="2263119"/>
            <a:ext cx="3056952" cy="666972"/>
          </a:xfrm>
        </p:spPr>
        <p:txBody>
          <a:bodyPr vert="horz">
            <a:normAutofit/>
          </a:bodyPr>
          <a:lstStyle/>
          <a:p>
            <a:pPr marL="0" indent="0">
              <a:buNone/>
            </a:pPr>
            <a:r>
              <a:rPr lang="en-US" altLang="ja-JP" sz="3200" dirty="0"/>
              <a:t>QR</a:t>
            </a:r>
            <a:r>
              <a:rPr lang="ja-JP" altLang="en-US" sz="3200" dirty="0"/>
              <a:t>からアクセス</a:t>
            </a:r>
            <a:endParaRPr lang="en-US" altLang="ja-JP" sz="3200" dirty="0"/>
          </a:p>
        </p:txBody>
      </p:sp>
      <p:sp>
        <p:nvSpPr>
          <p:cNvPr id="4" name="正方形/長方形 3">
            <a:extLst>
              <a:ext uri="{FF2B5EF4-FFF2-40B4-BE49-F238E27FC236}">
                <a16:creationId xmlns:a16="http://schemas.microsoft.com/office/drawing/2014/main" id="{3FB77833-D2B6-4EA0-90BD-57E30ECC0D07}"/>
              </a:ext>
            </a:extLst>
          </p:cNvPr>
          <p:cNvSpPr/>
          <p:nvPr/>
        </p:nvSpPr>
        <p:spPr>
          <a:xfrm>
            <a:off x="825500" y="511761"/>
            <a:ext cx="1883850" cy="1107996"/>
          </a:xfrm>
          <a:prstGeom prst="rect">
            <a:avLst/>
          </a:prstGeom>
          <a:noFill/>
        </p:spPr>
        <p:txBody>
          <a:bodyPr wrap="none" lIns="91440" tIns="45720" rIns="91440" bIns="45720">
            <a:spAutoFit/>
          </a:bodyPr>
          <a:lstStyle/>
          <a:p>
            <a:pPr algn="ctr"/>
            <a:r>
              <a:rPr lang="ja-JP" altLang="en-US" sz="6600" b="1"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機能</a:t>
            </a:r>
            <a:endParaRPr lang="ja-JP" altLang="en-US" sz="66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endParaRPr>
          </a:p>
        </p:txBody>
      </p:sp>
      <p:pic>
        <p:nvPicPr>
          <p:cNvPr id="1026" name="Picture 2" descr="QRコードを撮影している人のイラスト">
            <a:extLst>
              <a:ext uri="{FF2B5EF4-FFF2-40B4-BE49-F238E27FC236}">
                <a16:creationId xmlns:a16="http://schemas.microsoft.com/office/drawing/2014/main" id="{B349FBA1-B334-4174-A66B-1934F381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499" y="2262669"/>
            <a:ext cx="4263452" cy="4263452"/>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78E90D37-E060-46CF-9971-40FCBA17CCAF}"/>
              </a:ext>
            </a:extLst>
          </p:cNvPr>
          <p:cNvSpPr/>
          <p:nvPr/>
        </p:nvSpPr>
        <p:spPr>
          <a:xfrm>
            <a:off x="6096000" y="3614906"/>
            <a:ext cx="1039318"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6">
            <a:extLst>
              <a:ext uri="{FF2B5EF4-FFF2-40B4-BE49-F238E27FC236}">
                <a16:creationId xmlns:a16="http://schemas.microsoft.com/office/drawing/2014/main" id="{1EB30E8E-9162-47DC-A88F-7A4C659BC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709" y="516176"/>
            <a:ext cx="4696902" cy="579235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9DD889C1-581F-464F-923A-0180231BF2F8}"/>
              </a:ext>
            </a:extLst>
          </p:cNvPr>
          <p:cNvPicPr>
            <a:picLocks noChangeAspect="1"/>
          </p:cNvPicPr>
          <p:nvPr/>
        </p:nvPicPr>
        <p:blipFill rotWithShape="1">
          <a:blip r:embed="rId5"/>
          <a:srcRect t="14863" r="61639" b="16502"/>
          <a:stretch/>
        </p:blipFill>
        <p:spPr>
          <a:xfrm rot="859797">
            <a:off x="8228659" y="1805890"/>
            <a:ext cx="2096250" cy="3751823"/>
          </a:xfrm>
          <a:prstGeom prst="rect">
            <a:avLst/>
          </a:prstGeom>
        </p:spPr>
      </p:pic>
    </p:spTree>
    <p:extLst>
      <p:ext uri="{BB962C8B-B14F-4D97-AF65-F5344CB8AC3E}">
        <p14:creationId xmlns:p14="http://schemas.microsoft.com/office/powerpoint/2010/main" val="4230782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BE23C16-7BC1-4EF9-806F-08EE82A50BF0}"/>
              </a:ext>
            </a:extLst>
          </p:cNvPr>
          <p:cNvPicPr>
            <a:picLocks noChangeAspect="1"/>
          </p:cNvPicPr>
          <p:nvPr/>
        </p:nvPicPr>
        <p:blipFill rotWithShape="1">
          <a:blip r:embed="rId3"/>
          <a:srcRect l="27664" t="20328" r="52787" b="13442"/>
          <a:stretch/>
        </p:blipFill>
        <p:spPr>
          <a:xfrm>
            <a:off x="1424690" y="952501"/>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図 4">
            <a:extLst>
              <a:ext uri="{FF2B5EF4-FFF2-40B4-BE49-F238E27FC236}">
                <a16:creationId xmlns:a16="http://schemas.microsoft.com/office/drawing/2014/main" id="{EA266AC9-EE17-4A3B-A808-D915F277323C}"/>
              </a:ext>
            </a:extLst>
          </p:cNvPr>
          <p:cNvPicPr>
            <a:picLocks noChangeAspect="1"/>
          </p:cNvPicPr>
          <p:nvPr/>
        </p:nvPicPr>
        <p:blipFill rotWithShape="1">
          <a:blip r:embed="rId4"/>
          <a:srcRect t="14601" r="61771" b="13890"/>
          <a:stretch/>
        </p:blipFill>
        <p:spPr>
          <a:xfrm>
            <a:off x="1655545" y="1625600"/>
            <a:ext cx="2501109" cy="3721100"/>
          </a:xfrm>
          <a:prstGeom prst="rect">
            <a:avLst/>
          </a:prstGeom>
        </p:spPr>
      </p:pic>
      <p:sp>
        <p:nvSpPr>
          <p:cNvPr id="7" name="四角形: 角を丸くする 6">
            <a:extLst>
              <a:ext uri="{FF2B5EF4-FFF2-40B4-BE49-F238E27FC236}">
                <a16:creationId xmlns:a16="http://schemas.microsoft.com/office/drawing/2014/main" id="{B7401C47-0F5F-4036-9D8A-0278FFD1AA5D}"/>
              </a:ext>
            </a:extLst>
          </p:cNvPr>
          <p:cNvSpPr/>
          <p:nvPr/>
        </p:nvSpPr>
        <p:spPr>
          <a:xfrm>
            <a:off x="1424690" y="2991475"/>
            <a:ext cx="2994910" cy="49467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3E95E56-C64C-4326-B14F-83445508D6BB}"/>
              </a:ext>
            </a:extLst>
          </p:cNvPr>
          <p:cNvSpPr/>
          <p:nvPr/>
        </p:nvSpPr>
        <p:spPr>
          <a:xfrm>
            <a:off x="5006715" y="3429000"/>
            <a:ext cx="2368446" cy="599607"/>
          </a:xfrm>
          <a:prstGeom prst="rightArrow">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A75CA73-48CB-4FC6-BD65-76D83EC0B78C}"/>
              </a:ext>
            </a:extLst>
          </p:cNvPr>
          <p:cNvPicPr>
            <a:picLocks noChangeAspect="1"/>
          </p:cNvPicPr>
          <p:nvPr/>
        </p:nvPicPr>
        <p:blipFill rotWithShape="1">
          <a:blip r:embed="rId3"/>
          <a:srcRect l="27664" t="20328" r="52787" b="13442"/>
          <a:stretch/>
        </p:blipFill>
        <p:spPr>
          <a:xfrm>
            <a:off x="7975385" y="841214"/>
            <a:ext cx="2994910" cy="5175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図 12">
            <a:extLst>
              <a:ext uri="{FF2B5EF4-FFF2-40B4-BE49-F238E27FC236}">
                <a16:creationId xmlns:a16="http://schemas.microsoft.com/office/drawing/2014/main" id="{1D7DC56D-756B-4E36-A96A-F773B8A05533}"/>
              </a:ext>
            </a:extLst>
          </p:cNvPr>
          <p:cNvPicPr>
            <a:picLocks noChangeAspect="1"/>
          </p:cNvPicPr>
          <p:nvPr/>
        </p:nvPicPr>
        <p:blipFill>
          <a:blip r:embed="rId5"/>
          <a:stretch>
            <a:fillRect/>
          </a:stretch>
        </p:blipFill>
        <p:spPr>
          <a:xfrm>
            <a:off x="8238067" y="1475392"/>
            <a:ext cx="2463800" cy="3795108"/>
          </a:xfrm>
          <a:prstGeom prst="rect">
            <a:avLst/>
          </a:prstGeom>
        </p:spPr>
      </p:pic>
      <p:sp>
        <p:nvSpPr>
          <p:cNvPr id="14" name="縦書きテキスト プレースホルダー 2">
            <a:extLst>
              <a:ext uri="{FF2B5EF4-FFF2-40B4-BE49-F238E27FC236}">
                <a16:creationId xmlns:a16="http://schemas.microsoft.com/office/drawing/2014/main" id="{7521FFDD-FC68-4FB5-AC23-3DF1B90F03A3}"/>
              </a:ext>
            </a:extLst>
          </p:cNvPr>
          <p:cNvSpPr>
            <a:spLocks noGrp="1"/>
          </p:cNvSpPr>
          <p:nvPr>
            <p:ph type="body" orient="vert" idx="1"/>
          </p:nvPr>
        </p:nvSpPr>
        <p:spPr>
          <a:xfrm>
            <a:off x="4715450" y="2371752"/>
            <a:ext cx="3056952" cy="666972"/>
          </a:xfrm>
        </p:spPr>
        <p:txBody>
          <a:bodyPr vert="horz">
            <a:normAutofit/>
          </a:bodyPr>
          <a:lstStyle/>
          <a:p>
            <a:pPr marL="0" indent="0">
              <a:buNone/>
            </a:pPr>
            <a:r>
              <a:rPr lang="ja-JP" altLang="en-US" sz="3200" dirty="0"/>
              <a:t>認証コード送信</a:t>
            </a:r>
            <a:endParaRPr lang="en-US" altLang="ja-JP" sz="3200" dirty="0"/>
          </a:p>
        </p:txBody>
      </p:sp>
      <p:grpSp>
        <p:nvGrpSpPr>
          <p:cNvPr id="15" name="グループ化 14">
            <a:extLst>
              <a:ext uri="{FF2B5EF4-FFF2-40B4-BE49-F238E27FC236}">
                <a16:creationId xmlns:a16="http://schemas.microsoft.com/office/drawing/2014/main" id="{7473B277-0365-4785-A041-942140B300C1}"/>
              </a:ext>
            </a:extLst>
          </p:cNvPr>
          <p:cNvGrpSpPr/>
          <p:nvPr/>
        </p:nvGrpSpPr>
        <p:grpSpPr>
          <a:xfrm>
            <a:off x="-103098" y="0"/>
            <a:ext cx="12295098" cy="6857999"/>
            <a:chOff x="-103098" y="-18818"/>
            <a:chExt cx="12295098" cy="6876818"/>
          </a:xfrm>
        </p:grpSpPr>
        <p:sp>
          <p:nvSpPr>
            <p:cNvPr id="16" name="正方形/長方形 15">
              <a:extLst>
                <a:ext uri="{FF2B5EF4-FFF2-40B4-BE49-F238E27FC236}">
                  <a16:creationId xmlns:a16="http://schemas.microsoft.com/office/drawing/2014/main" id="{E0383C5F-E6EE-4B3D-AFAD-0A3E5632A544}"/>
                </a:ext>
              </a:extLst>
            </p:cNvPr>
            <p:cNvSpPr/>
            <p:nvPr/>
          </p:nvSpPr>
          <p:spPr>
            <a:xfrm>
              <a:off x="-103098" y="-18818"/>
              <a:ext cx="12295098" cy="6876818"/>
            </a:xfrm>
            <a:prstGeom prst="rect">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E84B7D09-19F5-49BE-8199-BDD0DA772AE7}"/>
                </a:ext>
              </a:extLst>
            </p:cNvPr>
            <p:cNvSpPr/>
            <p:nvPr/>
          </p:nvSpPr>
          <p:spPr>
            <a:xfrm>
              <a:off x="3201882" y="2628900"/>
              <a:ext cx="5446818" cy="1111036"/>
            </a:xfrm>
            <a:prstGeom prst="rect">
              <a:avLst/>
            </a:prstGeom>
            <a:noFill/>
          </p:spPr>
          <p:txBody>
            <a:bodyPr wrap="square" lIns="91440" tIns="45720" rIns="91440" bIns="45720">
              <a:spAutoFit/>
            </a:bodyPr>
            <a:lstStyle/>
            <a:p>
              <a:pPr algn="ctr"/>
              <a:r>
                <a:rPr lang="ja-JP" altLang="en-US" sz="6600" b="0" cap="none" spc="0" dirty="0">
                  <a:ln w="0"/>
                  <a:solidFill>
                    <a:srgbClr val="FF0000"/>
                  </a:solidFill>
                  <a:effectLst>
                    <a:reflection blurRad="6350" stA="53000" endA="300" endPos="35500" dir="5400000" sy="-90000" algn="bl" rotWithShape="0"/>
                  </a:effectLst>
                </a:rPr>
                <a:t>◎</a:t>
              </a:r>
              <a:r>
                <a:rPr lang="ja-JP" altLang="en-US" sz="6600" b="0" cap="none" spc="0" dirty="0">
                  <a:ln w="0"/>
                  <a:effectLst>
                    <a:reflection blurRad="6350" stA="53000" endA="300" endPos="35500" dir="5400000" sy="-90000" algn="bl" rotWithShape="0"/>
                  </a:effectLst>
                </a:rPr>
                <a:t>麻生の学生</a:t>
              </a:r>
            </a:p>
          </p:txBody>
        </p:sp>
      </p:grpSp>
      <p:sp>
        <p:nvSpPr>
          <p:cNvPr id="18" name="正方形/長方形 17">
            <a:extLst>
              <a:ext uri="{FF2B5EF4-FFF2-40B4-BE49-F238E27FC236}">
                <a16:creationId xmlns:a16="http://schemas.microsoft.com/office/drawing/2014/main" id="{B31F5EE9-E5A8-42B3-9E66-7C638E55DCF4}"/>
              </a:ext>
            </a:extLst>
          </p:cNvPr>
          <p:cNvSpPr/>
          <p:nvPr/>
        </p:nvSpPr>
        <p:spPr>
          <a:xfrm>
            <a:off x="2922145" y="3874039"/>
            <a:ext cx="5446818" cy="1107996"/>
          </a:xfrm>
          <a:prstGeom prst="rect">
            <a:avLst/>
          </a:prstGeom>
          <a:noFill/>
        </p:spPr>
        <p:txBody>
          <a:bodyPr wrap="square" lIns="91440" tIns="45720" rIns="91440" bIns="45720">
            <a:spAutoFit/>
          </a:bodyPr>
          <a:lstStyle/>
          <a:p>
            <a:pPr algn="ctr"/>
            <a:r>
              <a:rPr lang="ja-JP" altLang="en-US" sz="6600" dirty="0">
                <a:ln w="0"/>
                <a:solidFill>
                  <a:srgbClr val="0070C0"/>
                </a:solidFill>
                <a:effectLst>
                  <a:reflection blurRad="6350" stA="53000" endA="300" endPos="35500" dir="5400000" sy="-90000" algn="bl" rotWithShape="0"/>
                </a:effectLst>
              </a:rPr>
              <a:t>✖</a:t>
            </a:r>
            <a:r>
              <a:rPr lang="ja-JP" altLang="en-US" sz="6600" dirty="0">
                <a:ln w="0"/>
                <a:effectLst>
                  <a:reflection blurRad="6350" stA="53000" endA="300" endPos="35500" dir="5400000" sy="-90000" algn="bl" rotWithShape="0"/>
                </a:effectLst>
              </a:rPr>
              <a:t>なりすまし</a:t>
            </a:r>
            <a:endParaRPr lang="ja-JP" altLang="en-US" sz="6600" b="0" cap="none" spc="0" dirty="0">
              <a:ln w="0"/>
              <a:effectLst>
                <a:reflection blurRad="6350" stA="53000" endA="300" endPos="35500" dir="5400000" sy="-90000" algn="bl" rotWithShape="0"/>
              </a:effectLst>
            </a:endParaRPr>
          </a:p>
        </p:txBody>
      </p:sp>
    </p:spTree>
    <p:extLst>
      <p:ext uri="{BB962C8B-B14F-4D97-AF65-F5344CB8AC3E}">
        <p14:creationId xmlns:p14="http://schemas.microsoft.com/office/powerpoint/2010/main" val="74504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build="p"/>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55A4AF0-5603-4182-BD07-02A4B4B86416}"/>
              </a:ext>
            </a:extLst>
          </p:cNvPr>
          <p:cNvPicPr>
            <a:picLocks noChangeAspect="1"/>
          </p:cNvPicPr>
          <p:nvPr/>
        </p:nvPicPr>
        <p:blipFill rotWithShape="1">
          <a:blip r:embed="rId3"/>
          <a:srcRect t="12241" b="17596"/>
          <a:stretch/>
        </p:blipFill>
        <p:spPr>
          <a:xfrm>
            <a:off x="6400800" y="1064302"/>
            <a:ext cx="5021705" cy="4811842"/>
          </a:xfrm>
          <a:prstGeom prst="rect">
            <a:avLst/>
          </a:prstGeom>
          <a:ln>
            <a:noFill/>
          </a:ln>
          <a:effectLst>
            <a:softEdge rad="112500"/>
          </a:effectLst>
        </p:spPr>
      </p:pic>
      <p:sp>
        <p:nvSpPr>
          <p:cNvPr id="7" name="四角形: 角を丸くする 6">
            <a:extLst>
              <a:ext uri="{FF2B5EF4-FFF2-40B4-BE49-F238E27FC236}">
                <a16:creationId xmlns:a16="http://schemas.microsoft.com/office/drawing/2014/main" id="{C3241ECA-2DB4-4FEE-AE97-2B27000BCCEE}"/>
              </a:ext>
            </a:extLst>
          </p:cNvPr>
          <p:cNvSpPr/>
          <p:nvPr/>
        </p:nvSpPr>
        <p:spPr>
          <a:xfrm rot="303991">
            <a:off x="7689644" y="2335680"/>
            <a:ext cx="2419454" cy="2399039"/>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6">
            <a:extLst>
              <a:ext uri="{FF2B5EF4-FFF2-40B4-BE49-F238E27FC236}">
                <a16:creationId xmlns:a16="http://schemas.microsoft.com/office/drawing/2014/main" id="{5EF4787C-66F1-43E4-A746-C9CCA1F5A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281" y="2488366"/>
            <a:ext cx="3194935" cy="3940085"/>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D261F6CD-1646-4F9D-8C7D-DB2622697FA0}"/>
              </a:ext>
            </a:extLst>
          </p:cNvPr>
          <p:cNvPicPr>
            <a:picLocks noChangeAspect="1"/>
          </p:cNvPicPr>
          <p:nvPr/>
        </p:nvPicPr>
        <p:blipFill rotWithShape="1">
          <a:blip r:embed="rId5"/>
          <a:srcRect t="14863" r="61639" b="16502"/>
          <a:stretch/>
        </p:blipFill>
        <p:spPr>
          <a:xfrm rot="871810">
            <a:off x="2909538" y="3357412"/>
            <a:ext cx="1505747" cy="2519045"/>
          </a:xfrm>
          <a:prstGeom prst="rect">
            <a:avLst/>
          </a:prstGeom>
        </p:spPr>
      </p:pic>
      <p:sp>
        <p:nvSpPr>
          <p:cNvPr id="10" name="縦書きテキスト プレースホルダー 2">
            <a:extLst>
              <a:ext uri="{FF2B5EF4-FFF2-40B4-BE49-F238E27FC236}">
                <a16:creationId xmlns:a16="http://schemas.microsoft.com/office/drawing/2014/main" id="{E680FB79-7428-4087-99BD-E918531B3A0A}"/>
              </a:ext>
            </a:extLst>
          </p:cNvPr>
          <p:cNvSpPr>
            <a:spLocks noGrp="1"/>
          </p:cNvSpPr>
          <p:nvPr>
            <p:ph type="body" orient="vert" idx="1"/>
          </p:nvPr>
        </p:nvSpPr>
        <p:spPr>
          <a:xfrm>
            <a:off x="950324" y="1797131"/>
            <a:ext cx="4757421" cy="575690"/>
          </a:xfrm>
        </p:spPr>
        <p:txBody>
          <a:bodyPr vert="horz">
            <a:normAutofit fontScale="85000" lnSpcReduction="10000"/>
          </a:bodyPr>
          <a:lstStyle/>
          <a:p>
            <a:pPr marL="0" indent="0">
              <a:buNone/>
            </a:pPr>
            <a:r>
              <a:rPr lang="ja-JP" altLang="en-US" sz="3200" dirty="0"/>
              <a:t>麻生キャンパス内でのログイン</a:t>
            </a:r>
            <a:endParaRPr lang="en-US" altLang="ja-JP" sz="3200" dirty="0"/>
          </a:p>
        </p:txBody>
      </p:sp>
    </p:spTree>
    <p:extLst>
      <p:ext uri="{BB962C8B-B14F-4D97-AF65-F5344CB8AC3E}">
        <p14:creationId xmlns:p14="http://schemas.microsoft.com/office/powerpoint/2010/main" val="2252594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D4324BB-53BD-4718-BE3B-7187EB260F87}"/>
              </a:ext>
            </a:extLst>
          </p:cNvPr>
          <p:cNvPicPr>
            <a:picLocks noChangeAspect="1"/>
          </p:cNvPicPr>
          <p:nvPr/>
        </p:nvPicPr>
        <p:blipFill rotWithShape="1">
          <a:blip r:embed="rId3"/>
          <a:srcRect l="27664" t="20328" r="52787" b="13442"/>
          <a:stretch/>
        </p:blipFill>
        <p:spPr>
          <a:xfrm>
            <a:off x="914398" y="239844"/>
            <a:ext cx="4562009"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図 6">
            <a:extLst>
              <a:ext uri="{FF2B5EF4-FFF2-40B4-BE49-F238E27FC236}">
                <a16:creationId xmlns:a16="http://schemas.microsoft.com/office/drawing/2014/main" id="{13BCA31F-0BC7-4767-AEB9-039D707B273C}"/>
              </a:ext>
            </a:extLst>
          </p:cNvPr>
          <p:cNvPicPr>
            <a:picLocks noChangeAspect="1"/>
          </p:cNvPicPr>
          <p:nvPr/>
        </p:nvPicPr>
        <p:blipFill rotWithShape="1">
          <a:blip r:embed="rId4"/>
          <a:srcRect t="14863" r="60779" b="14863"/>
          <a:stretch/>
        </p:blipFill>
        <p:spPr>
          <a:xfrm>
            <a:off x="1259173" y="1019330"/>
            <a:ext cx="3807501" cy="4458603"/>
          </a:xfrm>
          <a:prstGeom prst="rect">
            <a:avLst/>
          </a:prstGeom>
        </p:spPr>
      </p:pic>
      <p:pic>
        <p:nvPicPr>
          <p:cNvPr id="5" name="図 4">
            <a:extLst>
              <a:ext uri="{FF2B5EF4-FFF2-40B4-BE49-F238E27FC236}">
                <a16:creationId xmlns:a16="http://schemas.microsoft.com/office/drawing/2014/main" id="{67F7FC39-98CF-4213-8469-5DB8B39A44F1}"/>
              </a:ext>
            </a:extLst>
          </p:cNvPr>
          <p:cNvPicPr>
            <a:picLocks noChangeAspect="1"/>
          </p:cNvPicPr>
          <p:nvPr/>
        </p:nvPicPr>
        <p:blipFill rotWithShape="1">
          <a:blip r:embed="rId5"/>
          <a:srcRect l="5287" t="40437" r="68770" b="30273"/>
          <a:stretch/>
        </p:blipFill>
        <p:spPr>
          <a:xfrm>
            <a:off x="1613939" y="2244290"/>
            <a:ext cx="3162925" cy="2008682"/>
          </a:xfrm>
          <a:prstGeom prst="rect">
            <a:avLst/>
          </a:prstGeom>
        </p:spPr>
      </p:pic>
      <p:sp>
        <p:nvSpPr>
          <p:cNvPr id="8" name="楕円 7">
            <a:extLst>
              <a:ext uri="{FF2B5EF4-FFF2-40B4-BE49-F238E27FC236}">
                <a16:creationId xmlns:a16="http://schemas.microsoft.com/office/drawing/2014/main" id="{38C29D3C-D344-47A5-B7FC-BA2018A0B5CC}"/>
              </a:ext>
            </a:extLst>
          </p:cNvPr>
          <p:cNvSpPr/>
          <p:nvPr/>
        </p:nvSpPr>
        <p:spPr>
          <a:xfrm>
            <a:off x="1359939" y="4919132"/>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5B6021C-ECC2-4934-AEEA-3B9738BF3B74}"/>
              </a:ext>
            </a:extLst>
          </p:cNvPr>
          <p:cNvSpPr/>
          <p:nvPr/>
        </p:nvSpPr>
        <p:spPr>
          <a:xfrm>
            <a:off x="2116732"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C992336-320A-4C27-BA41-200C7D86C2CB}"/>
              </a:ext>
            </a:extLst>
          </p:cNvPr>
          <p:cNvSpPr/>
          <p:nvPr/>
        </p:nvSpPr>
        <p:spPr>
          <a:xfrm>
            <a:off x="2879913"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D50FE371-A3A8-4C7F-99A4-39D9D378AF1A}"/>
              </a:ext>
            </a:extLst>
          </p:cNvPr>
          <p:cNvSpPr/>
          <p:nvPr/>
        </p:nvSpPr>
        <p:spPr>
          <a:xfrm>
            <a:off x="3696741" y="4922013"/>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E07669C-A37C-4464-937C-F83D3D0F3526}"/>
              </a:ext>
            </a:extLst>
          </p:cNvPr>
          <p:cNvSpPr/>
          <p:nvPr/>
        </p:nvSpPr>
        <p:spPr>
          <a:xfrm>
            <a:off x="4509541" y="4902200"/>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縦書きテキスト プレースホルダー 2">
            <a:extLst>
              <a:ext uri="{FF2B5EF4-FFF2-40B4-BE49-F238E27FC236}">
                <a16:creationId xmlns:a16="http://schemas.microsoft.com/office/drawing/2014/main" id="{FFCDA2F6-DFD3-415F-82F3-4F9B340EACF4}"/>
              </a:ext>
            </a:extLst>
          </p:cNvPr>
          <p:cNvSpPr>
            <a:spLocks noGrp="1"/>
          </p:cNvSpPr>
          <p:nvPr>
            <p:ph type="body" orient="vert" idx="1"/>
          </p:nvPr>
        </p:nvSpPr>
        <p:spPr>
          <a:xfrm>
            <a:off x="6453963" y="920324"/>
            <a:ext cx="1532135" cy="666972"/>
          </a:xfrm>
        </p:spPr>
        <p:txBody>
          <a:bodyPr vert="horz">
            <a:normAutofit/>
          </a:bodyPr>
          <a:lstStyle/>
          <a:p>
            <a:pPr marL="0" indent="0">
              <a:buNone/>
            </a:pPr>
            <a:r>
              <a:rPr lang="ja-JP" altLang="en-US" sz="3200" dirty="0"/>
              <a:t>ホーム</a:t>
            </a:r>
            <a:endParaRPr lang="en-US" altLang="ja-JP" sz="3200" dirty="0"/>
          </a:p>
        </p:txBody>
      </p:sp>
      <p:sp>
        <p:nvSpPr>
          <p:cNvPr id="14" name="縦書きテキスト プレースホルダー 2">
            <a:extLst>
              <a:ext uri="{FF2B5EF4-FFF2-40B4-BE49-F238E27FC236}">
                <a16:creationId xmlns:a16="http://schemas.microsoft.com/office/drawing/2014/main" id="{E4E3778C-17E4-46C3-A0A4-423484C6748F}"/>
              </a:ext>
            </a:extLst>
          </p:cNvPr>
          <p:cNvSpPr txBox="1">
            <a:spLocks/>
          </p:cNvSpPr>
          <p:nvPr/>
        </p:nvSpPr>
        <p:spPr>
          <a:xfrm>
            <a:off x="6453963" y="1769360"/>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a:t>
            </a:r>
            <a:endParaRPr lang="en-US" altLang="ja-JP" sz="3200" dirty="0"/>
          </a:p>
        </p:txBody>
      </p:sp>
      <p:sp>
        <p:nvSpPr>
          <p:cNvPr id="15" name="縦書きテキスト プレースホルダー 2">
            <a:extLst>
              <a:ext uri="{FF2B5EF4-FFF2-40B4-BE49-F238E27FC236}">
                <a16:creationId xmlns:a16="http://schemas.microsoft.com/office/drawing/2014/main" id="{42E75326-3A41-4B2B-8EBD-9D32BCF188E8}"/>
              </a:ext>
            </a:extLst>
          </p:cNvPr>
          <p:cNvSpPr txBox="1">
            <a:spLocks/>
          </p:cNvSpPr>
          <p:nvPr/>
        </p:nvSpPr>
        <p:spPr>
          <a:xfrm>
            <a:off x="6457622" y="4235228"/>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マイページ</a:t>
            </a:r>
            <a:endParaRPr lang="en-US" altLang="ja-JP" sz="3200" dirty="0"/>
          </a:p>
        </p:txBody>
      </p:sp>
      <p:sp>
        <p:nvSpPr>
          <p:cNvPr id="16" name="縦書きテキスト プレースホルダー 2">
            <a:extLst>
              <a:ext uri="{FF2B5EF4-FFF2-40B4-BE49-F238E27FC236}">
                <a16:creationId xmlns:a16="http://schemas.microsoft.com/office/drawing/2014/main" id="{96F432F5-F595-458E-8ACB-24AD378CDEF4}"/>
              </a:ext>
            </a:extLst>
          </p:cNvPr>
          <p:cNvSpPr txBox="1">
            <a:spLocks/>
          </p:cNvSpPr>
          <p:nvPr/>
        </p:nvSpPr>
        <p:spPr>
          <a:xfrm>
            <a:off x="6457622" y="2577776"/>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きっかけガチャ</a:t>
            </a:r>
            <a:endParaRPr lang="en-US" altLang="ja-JP" sz="3200" dirty="0"/>
          </a:p>
        </p:txBody>
      </p:sp>
      <p:sp>
        <p:nvSpPr>
          <p:cNvPr id="17" name="縦書きテキスト プレースホルダー 2">
            <a:extLst>
              <a:ext uri="{FF2B5EF4-FFF2-40B4-BE49-F238E27FC236}">
                <a16:creationId xmlns:a16="http://schemas.microsoft.com/office/drawing/2014/main" id="{93600689-8317-4613-ADED-321674362A1F}"/>
              </a:ext>
            </a:extLst>
          </p:cNvPr>
          <p:cNvSpPr txBox="1">
            <a:spLocks/>
          </p:cNvSpPr>
          <p:nvPr/>
        </p:nvSpPr>
        <p:spPr>
          <a:xfrm>
            <a:off x="6461281" y="3426812"/>
            <a:ext cx="3056952" cy="6669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トーク</a:t>
            </a:r>
            <a:endParaRPr lang="en-US" altLang="ja-JP" sz="3200" dirty="0"/>
          </a:p>
        </p:txBody>
      </p:sp>
    </p:spTree>
    <p:extLst>
      <p:ext uri="{BB962C8B-B14F-4D97-AF65-F5344CB8AC3E}">
        <p14:creationId xmlns:p14="http://schemas.microsoft.com/office/powerpoint/2010/main" val="3082743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grpId="1" nodeType="clickEffect">
                                  <p:stCondLst>
                                    <p:cond delay="0"/>
                                  </p:stCondLst>
                                  <p:childTnLst>
                                    <p:animClr clrSpc="rgb" dir="cw">
                                      <p:cBhvr override="childStyle">
                                        <p:cTn id="69" dur="500" fill="hold"/>
                                        <p:tgtEl>
                                          <p:spTgt spid="14"/>
                                        </p:tgtEl>
                                        <p:attrNameLst>
                                          <p:attrName>style.color</p:attrName>
                                        </p:attrNameLst>
                                      </p:cBhvr>
                                      <p:to>
                                        <a:srgbClr val="FFFF00"/>
                                      </p:to>
                                    </p:animClr>
                                  </p:childTnLst>
                                </p:cTn>
                              </p:par>
                              <p:par>
                                <p:cTn id="70" presetID="3" presetClass="emph" presetSubtype="2" fill="hold" grpId="1" nodeType="withEffect">
                                  <p:stCondLst>
                                    <p:cond delay="0"/>
                                  </p:stCondLst>
                                  <p:childTnLst>
                                    <p:animClr clrSpc="rgb" dir="cw">
                                      <p:cBhvr override="childStyle">
                                        <p:cTn id="71" dur="500" fill="hold"/>
                                        <p:tgtEl>
                                          <p:spTgt spid="16"/>
                                        </p:tgtEl>
                                        <p:attrNameLst>
                                          <p:attrName>style.color</p:attrName>
                                        </p:attrNameLst>
                                      </p:cBhvr>
                                      <p:to>
                                        <a:srgbClr val="FFFF00"/>
                                      </p:to>
                                    </p:animClr>
                                  </p:childTnLst>
                                </p:cTn>
                              </p:par>
                              <p:par>
                                <p:cTn id="72" presetID="26" presetClass="emph" presetSubtype="0" fill="hold" grpId="2" nodeType="withEffect">
                                  <p:stCondLst>
                                    <p:cond delay="0"/>
                                  </p:stCondLst>
                                  <p:childTnLst>
                                    <p:animEffect transition="out" filter="fade">
                                      <p:cBhvr>
                                        <p:cTn id="73" dur="500" tmFilter="0, 0; .2, .5; .8, .5; 1, 0"/>
                                        <p:tgtEl>
                                          <p:spTgt spid="14"/>
                                        </p:tgtEl>
                                      </p:cBhvr>
                                    </p:animEffect>
                                    <p:animScale>
                                      <p:cBhvr>
                                        <p:cTn id="74" dur="250" autoRev="1" fill="hold"/>
                                        <p:tgtEl>
                                          <p:spTgt spid="14"/>
                                        </p:tgtEl>
                                      </p:cBhvr>
                                      <p:by x="105000" y="105000"/>
                                    </p:animScale>
                                  </p:childTnLst>
                                </p:cTn>
                              </p:par>
                              <p:par>
                                <p:cTn id="75" presetID="26" presetClass="emph" presetSubtype="0" fill="hold" grpId="2" nodeType="withEffect">
                                  <p:stCondLst>
                                    <p:cond delay="0"/>
                                  </p:stCondLst>
                                  <p:childTnLst>
                                    <p:animEffect transition="out" filter="fade">
                                      <p:cBhvr>
                                        <p:cTn id="76" dur="500" tmFilter="0, 0; .2, .5; .8, .5; 1, 0"/>
                                        <p:tgtEl>
                                          <p:spTgt spid="16"/>
                                        </p:tgtEl>
                                      </p:cBhvr>
                                    </p:animEffect>
                                    <p:animScale>
                                      <p:cBhvr>
                                        <p:cTn id="7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build="p"/>
      <p:bldP spid="14" grpId="0"/>
      <p:bldP spid="14" grpId="1"/>
      <p:bldP spid="14" grpId="2"/>
      <p:bldP spid="15" grpId="0"/>
      <p:bldP spid="16" grpId="0"/>
      <p:bldP spid="16" grpId="1"/>
      <p:bldP spid="16" grpId="2"/>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D5109B-3663-4E00-A214-FE12C241BB44}"/>
              </a:ext>
            </a:extLst>
          </p:cNvPr>
          <p:cNvPicPr>
            <a:picLocks noChangeAspect="1"/>
          </p:cNvPicPr>
          <p:nvPr/>
        </p:nvPicPr>
        <p:blipFill rotWithShape="1">
          <a:blip r:embed="rId3"/>
          <a:srcRect l="27664" t="20328" r="52787" b="13442"/>
          <a:stretch/>
        </p:blipFill>
        <p:spPr>
          <a:xfrm>
            <a:off x="344774" y="239844"/>
            <a:ext cx="5131633" cy="609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正方形/長方形 4">
            <a:extLst>
              <a:ext uri="{FF2B5EF4-FFF2-40B4-BE49-F238E27FC236}">
                <a16:creationId xmlns:a16="http://schemas.microsoft.com/office/drawing/2014/main" id="{548400F3-2945-4680-96E5-ACF0F6F6FE90}"/>
              </a:ext>
            </a:extLst>
          </p:cNvPr>
          <p:cNvSpPr/>
          <p:nvPr/>
        </p:nvSpPr>
        <p:spPr>
          <a:xfrm>
            <a:off x="6438577" y="444279"/>
            <a:ext cx="2271776" cy="923330"/>
          </a:xfrm>
          <a:prstGeom prst="rect">
            <a:avLst/>
          </a:prstGeom>
          <a:noFill/>
        </p:spPr>
        <p:txBody>
          <a:bodyPr wrap="none" lIns="91440" tIns="45720" rIns="91440" bIns="45720">
            <a:spAutoFit/>
          </a:bodyPr>
          <a:lstStyle/>
          <a:p>
            <a:pPr algn="ctr"/>
            <a:r>
              <a:rPr lang="ja-JP" altLang="en-US" sz="5400" b="1" cap="none" spc="0" dirty="0">
                <a:ln w="9525">
                  <a:solidFill>
                    <a:schemeClr val="bg1"/>
                  </a:solidFill>
                  <a:prstDash val="solid"/>
                </a:ln>
                <a:solidFill>
                  <a:srgbClr val="FF78EB"/>
                </a:solidFill>
                <a:effectLst>
                  <a:outerShdw blurRad="12700" dist="38100" dir="2700000" algn="tl" rotWithShape="0">
                    <a:schemeClr val="accent5">
                      <a:lumMod val="60000"/>
                      <a:lumOff val="40000"/>
                    </a:schemeClr>
                  </a:outerShdw>
                </a:effectLst>
              </a:rPr>
              <a:t>掲示板</a:t>
            </a:r>
          </a:p>
        </p:txBody>
      </p:sp>
      <p:pic>
        <p:nvPicPr>
          <p:cNvPr id="6" name="図 5">
            <a:extLst>
              <a:ext uri="{FF2B5EF4-FFF2-40B4-BE49-F238E27FC236}">
                <a16:creationId xmlns:a16="http://schemas.microsoft.com/office/drawing/2014/main" id="{8EE3702B-6A8B-421B-A818-BF06CB31EA25}"/>
              </a:ext>
            </a:extLst>
          </p:cNvPr>
          <p:cNvPicPr>
            <a:picLocks noChangeAspect="1"/>
          </p:cNvPicPr>
          <p:nvPr/>
        </p:nvPicPr>
        <p:blipFill rotWithShape="1">
          <a:blip r:embed="rId4"/>
          <a:srcRect t="14426" r="61148" b="14317"/>
          <a:stretch/>
        </p:blipFill>
        <p:spPr>
          <a:xfrm>
            <a:off x="759501" y="985603"/>
            <a:ext cx="4232224" cy="4504788"/>
          </a:xfrm>
          <a:prstGeom prst="rect">
            <a:avLst/>
          </a:prstGeom>
        </p:spPr>
      </p:pic>
      <p:pic>
        <p:nvPicPr>
          <p:cNvPr id="7" name="図 6">
            <a:extLst>
              <a:ext uri="{FF2B5EF4-FFF2-40B4-BE49-F238E27FC236}">
                <a16:creationId xmlns:a16="http://schemas.microsoft.com/office/drawing/2014/main" id="{DA593A5E-7325-4EEE-A1B7-965EABCB5B84}"/>
              </a:ext>
            </a:extLst>
          </p:cNvPr>
          <p:cNvPicPr>
            <a:picLocks noChangeAspect="1"/>
          </p:cNvPicPr>
          <p:nvPr/>
        </p:nvPicPr>
        <p:blipFill rotWithShape="1">
          <a:blip r:embed="rId5"/>
          <a:srcRect t="14372" r="62131" b="14372"/>
          <a:stretch/>
        </p:blipFill>
        <p:spPr>
          <a:xfrm>
            <a:off x="759501" y="985602"/>
            <a:ext cx="4256057" cy="4504789"/>
          </a:xfrm>
          <a:prstGeom prst="rect">
            <a:avLst/>
          </a:prstGeom>
        </p:spPr>
      </p:pic>
      <p:sp>
        <p:nvSpPr>
          <p:cNvPr id="9" name="楕円 8">
            <a:extLst>
              <a:ext uri="{FF2B5EF4-FFF2-40B4-BE49-F238E27FC236}">
                <a16:creationId xmlns:a16="http://schemas.microsoft.com/office/drawing/2014/main" id="{8C0BE9B2-55BB-4DB9-AFE0-470B9BF2B3FE}"/>
              </a:ext>
            </a:extLst>
          </p:cNvPr>
          <p:cNvSpPr/>
          <p:nvPr/>
        </p:nvSpPr>
        <p:spPr>
          <a:xfrm>
            <a:off x="4488723" y="4529388"/>
            <a:ext cx="508000" cy="5249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a:extLst>
              <a:ext uri="{FF2B5EF4-FFF2-40B4-BE49-F238E27FC236}">
                <a16:creationId xmlns:a16="http://schemas.microsoft.com/office/drawing/2014/main" id="{28BD3805-CC35-4D6B-B5D6-7F37CD0D506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4763748" y="4149150"/>
            <a:ext cx="1285407" cy="1285407"/>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379C4A22-1780-4BE0-A944-A3BF2D9636B9}"/>
              </a:ext>
            </a:extLst>
          </p:cNvPr>
          <p:cNvSpPr/>
          <p:nvPr/>
        </p:nvSpPr>
        <p:spPr>
          <a:xfrm>
            <a:off x="884421" y="32584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21D6C503-D564-495C-A5E6-F99BEF13EA9E}"/>
              </a:ext>
            </a:extLst>
          </p:cNvPr>
          <p:cNvSpPr/>
          <p:nvPr/>
        </p:nvSpPr>
        <p:spPr>
          <a:xfrm>
            <a:off x="870462" y="3906187"/>
            <a:ext cx="3454128" cy="341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4">
            <a:extLst>
              <a:ext uri="{FF2B5EF4-FFF2-40B4-BE49-F238E27FC236}">
                <a16:creationId xmlns:a16="http://schemas.microsoft.com/office/drawing/2014/main" id="{E4783061-0EF5-47A9-987A-61D61F55AB8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2653469" y="3951911"/>
            <a:ext cx="1285407" cy="128540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98606936-7848-4A1C-B592-B3B621C3FF2A}"/>
              </a:ext>
            </a:extLst>
          </p:cNvPr>
          <p:cNvPicPr>
            <a:picLocks noChangeAspect="1"/>
          </p:cNvPicPr>
          <p:nvPr/>
        </p:nvPicPr>
        <p:blipFill rotWithShape="1">
          <a:blip r:embed="rId8"/>
          <a:srcRect t="14372" r="62008" b="14372"/>
          <a:stretch/>
        </p:blipFill>
        <p:spPr>
          <a:xfrm>
            <a:off x="774490" y="985604"/>
            <a:ext cx="4269875" cy="4504788"/>
          </a:xfrm>
          <a:prstGeom prst="rect">
            <a:avLst/>
          </a:prstGeom>
        </p:spPr>
      </p:pic>
      <p:sp>
        <p:nvSpPr>
          <p:cNvPr id="11" name="四角形: 角を丸くする 10">
            <a:extLst>
              <a:ext uri="{FF2B5EF4-FFF2-40B4-BE49-F238E27FC236}">
                <a16:creationId xmlns:a16="http://schemas.microsoft.com/office/drawing/2014/main" id="{0CB9E4CF-3BE5-4FA4-98FD-08B90AC3F474}"/>
              </a:ext>
            </a:extLst>
          </p:cNvPr>
          <p:cNvSpPr/>
          <p:nvPr/>
        </p:nvSpPr>
        <p:spPr>
          <a:xfrm>
            <a:off x="1020278" y="2723949"/>
            <a:ext cx="3971447" cy="13693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02CF5C5-C99F-4E0E-AB60-7C26B0F293C9}"/>
              </a:ext>
            </a:extLst>
          </p:cNvPr>
          <p:cNvSpPr/>
          <p:nvPr/>
        </p:nvSpPr>
        <p:spPr>
          <a:xfrm>
            <a:off x="2523113" y="1026493"/>
            <a:ext cx="864979" cy="34111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4D947E98-65D9-4749-BA0B-148006518576}"/>
              </a:ext>
            </a:extLst>
          </p:cNvPr>
          <p:cNvSpPr/>
          <p:nvPr/>
        </p:nvSpPr>
        <p:spPr>
          <a:xfrm>
            <a:off x="3155817" y="1509814"/>
            <a:ext cx="1859741" cy="39233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Picture 4">
            <a:extLst>
              <a:ext uri="{FF2B5EF4-FFF2-40B4-BE49-F238E27FC236}">
                <a16:creationId xmlns:a16="http://schemas.microsoft.com/office/drawing/2014/main" id="{51197EED-C4A3-45B7-9BAD-AAAFA77B510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750" r="92500">
                        <a14:foregroundMark x1="8750" y1="43750" x2="8750" y2="43750"/>
                        <a14:foregroundMark x1="6750" y1="40250" x2="6750" y2="40250"/>
                        <a14:foregroundMark x1="91000" y1="52500" x2="91000" y2="52500"/>
                        <a14:foregroundMark x1="86000" y1="49000" x2="86000" y2="63000"/>
                        <a14:foregroundMark x1="86000" y1="63000" x2="90250" y2="69500"/>
                        <a14:foregroundMark x1="92500" y1="52500" x2="92500" y2="52500"/>
                      </a14:backgroundRemoval>
                    </a14:imgEffect>
                  </a14:imgLayer>
                </a14:imgProps>
              </a:ext>
              <a:ext uri="{28A0092B-C50C-407E-A947-70E740481C1C}">
                <a14:useLocalDpi xmlns:a14="http://schemas.microsoft.com/office/drawing/2010/main" val="0"/>
              </a:ext>
            </a:extLst>
          </a:blip>
          <a:srcRect/>
          <a:stretch>
            <a:fillRect/>
          </a:stretch>
        </p:blipFill>
        <p:spPr bwMode="auto">
          <a:xfrm>
            <a:off x="3126341" y="3244396"/>
            <a:ext cx="732606" cy="73260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5369646E-F679-4C01-843A-33627AABA38B}"/>
              </a:ext>
            </a:extLst>
          </p:cNvPr>
          <p:cNvPicPr>
            <a:picLocks noChangeAspect="1"/>
          </p:cNvPicPr>
          <p:nvPr/>
        </p:nvPicPr>
        <p:blipFill rotWithShape="1">
          <a:blip r:embed="rId9"/>
          <a:srcRect t="15451" r="61879" b="14306"/>
          <a:stretch/>
        </p:blipFill>
        <p:spPr>
          <a:xfrm>
            <a:off x="759502" y="985601"/>
            <a:ext cx="4299852" cy="4523982"/>
          </a:xfrm>
          <a:prstGeom prst="rect">
            <a:avLst/>
          </a:prstGeom>
        </p:spPr>
      </p:pic>
      <p:sp>
        <p:nvSpPr>
          <p:cNvPr id="20" name="縦書きテキスト プレースホルダー 2">
            <a:extLst>
              <a:ext uri="{FF2B5EF4-FFF2-40B4-BE49-F238E27FC236}">
                <a16:creationId xmlns:a16="http://schemas.microsoft.com/office/drawing/2014/main" id="{C9DE2788-69E0-4040-AFD3-CAF240286C00}"/>
              </a:ext>
            </a:extLst>
          </p:cNvPr>
          <p:cNvSpPr>
            <a:spLocks noGrp="1"/>
          </p:cNvSpPr>
          <p:nvPr>
            <p:ph type="body" orient="vert" idx="1"/>
          </p:nvPr>
        </p:nvSpPr>
        <p:spPr>
          <a:xfrm>
            <a:off x="6715595" y="2199364"/>
            <a:ext cx="4035616" cy="572986"/>
          </a:xfrm>
        </p:spPr>
        <p:txBody>
          <a:bodyPr vert="horz">
            <a:normAutofit fontScale="92500" lnSpcReduction="10000"/>
          </a:bodyPr>
          <a:lstStyle/>
          <a:p>
            <a:pPr marL="0" indent="0">
              <a:buNone/>
            </a:pPr>
            <a:r>
              <a:rPr lang="ja-JP" altLang="en-US" sz="3200" dirty="0"/>
              <a:t>掲示板投稿</a:t>
            </a:r>
            <a:endParaRPr lang="en-US" altLang="ja-JP" sz="3200" dirty="0"/>
          </a:p>
        </p:txBody>
      </p:sp>
      <p:sp>
        <p:nvSpPr>
          <p:cNvPr id="23" name="縦書きテキスト プレースホルダー 2">
            <a:extLst>
              <a:ext uri="{FF2B5EF4-FFF2-40B4-BE49-F238E27FC236}">
                <a16:creationId xmlns:a16="http://schemas.microsoft.com/office/drawing/2014/main" id="{D3663033-43B6-4C15-9DAE-A22E5186FABC}"/>
              </a:ext>
            </a:extLst>
          </p:cNvPr>
          <p:cNvSpPr txBox="1">
            <a:spLocks/>
          </p:cNvSpPr>
          <p:nvPr/>
        </p:nvSpPr>
        <p:spPr>
          <a:xfrm>
            <a:off x="6715595" y="3142507"/>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絞り込み機能</a:t>
            </a:r>
            <a:endParaRPr lang="en-US" altLang="ja-JP" sz="3200" dirty="0"/>
          </a:p>
        </p:txBody>
      </p:sp>
      <p:sp>
        <p:nvSpPr>
          <p:cNvPr id="24" name="縦書きテキスト プレースホルダー 2">
            <a:extLst>
              <a:ext uri="{FF2B5EF4-FFF2-40B4-BE49-F238E27FC236}">
                <a16:creationId xmlns:a16="http://schemas.microsoft.com/office/drawing/2014/main" id="{B21DA634-1F8E-4F0E-A575-BCB3099E8B02}"/>
              </a:ext>
            </a:extLst>
          </p:cNvPr>
          <p:cNvSpPr txBox="1">
            <a:spLocks/>
          </p:cNvSpPr>
          <p:nvPr/>
        </p:nvSpPr>
        <p:spPr>
          <a:xfrm>
            <a:off x="6692545" y="4085650"/>
            <a:ext cx="4035616" cy="572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ja-JP" altLang="en-US" sz="3200" dirty="0"/>
              <a:t>掲示板内でのコメント</a:t>
            </a:r>
            <a:endParaRPr lang="en-US" altLang="ja-JP" sz="3200" dirty="0"/>
          </a:p>
        </p:txBody>
      </p:sp>
    </p:spTree>
    <p:extLst>
      <p:ext uri="{BB962C8B-B14F-4D97-AF65-F5344CB8AC3E}">
        <p14:creationId xmlns:p14="http://schemas.microsoft.com/office/powerpoint/2010/main" val="243076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02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fade">
                                      <p:cBhvr>
                                        <p:cTn id="23" dur="500"/>
                                        <p:tgtEl>
                                          <p:spTgt spid="2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par>
                          <p:cTn id="77" fill="hold">
                            <p:stCondLst>
                              <p:cond delay="0"/>
                            </p:stCondLst>
                            <p:childTnLst>
                              <p:par>
                                <p:cTn id="78" presetID="10" presetClass="entr" presetSubtype="0" fill="hold"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8"/>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nodeType="after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3" grpId="0" animBg="1"/>
      <p:bldP spid="11" grpId="0" animBg="1"/>
      <p:bldP spid="11" grpId="1" animBg="1"/>
      <p:bldP spid="16" grpId="0" animBg="1"/>
      <p:bldP spid="16" grpId="1" animBg="1"/>
      <p:bldP spid="17" grpId="0" animBg="1"/>
      <p:bldP spid="17" grpId="1" animBg="1"/>
      <p:bldP spid="20" grpId="0" build="p"/>
      <p:bldP spid="23" grpId="0"/>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TM04033921[[fn=ダマスク]]</Template>
  <TotalTime>2129</TotalTime>
  <Words>1023</Words>
  <Application>Microsoft Office PowerPoint</Application>
  <PresentationFormat>ワイド画面</PresentationFormat>
  <Paragraphs>151</Paragraphs>
  <Slides>14</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游ゴシック</vt:lpstr>
      <vt:lpstr>Arial</vt:lpstr>
      <vt:lpstr>Arial Black</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~Aso Love Update~</dc:title>
  <dc:creator>江越伊織</dc:creator>
  <cp:lastModifiedBy>川口 瑞貴</cp:lastModifiedBy>
  <cp:revision>137</cp:revision>
  <dcterms:created xsi:type="dcterms:W3CDTF">2019-05-27T06:24:01Z</dcterms:created>
  <dcterms:modified xsi:type="dcterms:W3CDTF">2019-12-06T14:54:33Z</dcterms:modified>
</cp:coreProperties>
</file>